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Lst>
  <p:notesMasterIdLst>
    <p:notesMasterId r:id="rId31"/>
  </p:notesMasterIdLst>
  <p:sldIdLst>
    <p:sldId id="256" r:id="rId5"/>
    <p:sldId id="262" r:id="rId6"/>
    <p:sldId id="327" r:id="rId7"/>
    <p:sldId id="257" r:id="rId8"/>
    <p:sldId id="314" r:id="rId9"/>
    <p:sldId id="328" r:id="rId10"/>
    <p:sldId id="357" r:id="rId11"/>
    <p:sldId id="355" r:id="rId12"/>
    <p:sldId id="338" r:id="rId13"/>
    <p:sldId id="315" r:id="rId14"/>
    <p:sldId id="306" r:id="rId15"/>
    <p:sldId id="341" r:id="rId16"/>
    <p:sldId id="342" r:id="rId17"/>
    <p:sldId id="343" r:id="rId18"/>
    <p:sldId id="332" r:id="rId19"/>
    <p:sldId id="336" r:id="rId20"/>
    <p:sldId id="352" r:id="rId21"/>
    <p:sldId id="351" r:id="rId22"/>
    <p:sldId id="353" r:id="rId23"/>
    <p:sldId id="333" r:id="rId24"/>
    <p:sldId id="356" r:id="rId25"/>
    <p:sldId id="335" r:id="rId26"/>
    <p:sldId id="339" r:id="rId27"/>
    <p:sldId id="359" r:id="rId28"/>
    <p:sldId id="358" r:id="rId29"/>
    <p:sldId id="331" r:id="rId30"/>
  </p:sldIdLst>
  <p:sldSz cx="9144000" cy="5143500" type="screen16x9"/>
  <p:notesSz cx="6669088" cy="9926638"/>
  <p:embeddedFontLst>
    <p:embeddedFont>
      <p:font typeface="Montserrat" panose="00000500000000000000" pitchFamily="50" charset="0"/>
      <p:regular r:id="rId32"/>
      <p:bold r:id="rId33"/>
      <p:italic r:id="rId34"/>
      <p:boldItalic r:id="rId35"/>
    </p:embeddedFont>
    <p:embeddedFont>
      <p:font typeface="Poppins" panose="00000500000000000000" pitchFamily="2" charset="0"/>
      <p:regular r:id="rId36"/>
      <p:bold r:id="rId37"/>
      <p:italic r:id="rId38"/>
      <p:boldItalic r:id="rId39"/>
    </p:embeddedFont>
    <p:embeddedFont>
      <p:font typeface="Tw Cen MT" panose="020B0602020104020603"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D1F5"/>
    <a:srgbClr val="21275B"/>
    <a:srgbClr val="FF61CE"/>
    <a:srgbClr val="11A7F2"/>
    <a:srgbClr val="7ACEF8"/>
    <a:srgbClr val="E7F6FD"/>
    <a:srgbClr val="EA00A2"/>
    <a:srgbClr val="9B7AF5"/>
    <a:srgbClr val="E97AF5"/>
    <a:srgbClr val="DCF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F87FF3-D7EE-44D1-B883-7E6E41F1E97C}" v="1" dt="2025-05-12T13:05:46.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47" autoAdjust="0"/>
  </p:normalViewPr>
  <p:slideViewPr>
    <p:cSldViewPr snapToGrid="0">
      <p:cViewPr varScale="1">
        <p:scale>
          <a:sx n="136" d="100"/>
          <a:sy n="136" d="100"/>
        </p:scale>
        <p:origin x="816" y="11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Rossiter" userId="a6953cfa-2323-45e8-a5db-2da34de4ca28" providerId="ADAL" clId="{F4F87FF3-D7EE-44D1-B883-7E6E41F1E97C}"/>
    <pc:docChg chg="undo custSel modSld">
      <pc:chgData name="Anna Rossiter" userId="a6953cfa-2323-45e8-a5db-2da34de4ca28" providerId="ADAL" clId="{F4F87FF3-D7EE-44D1-B883-7E6E41F1E97C}" dt="2025-05-12T13:05:50.342" v="115" actId="1076"/>
      <pc:docMkLst>
        <pc:docMk/>
      </pc:docMkLst>
      <pc:sldChg chg="modNotesTx">
        <pc:chgData name="Anna Rossiter" userId="a6953cfa-2323-45e8-a5db-2da34de4ca28" providerId="ADAL" clId="{F4F87FF3-D7EE-44D1-B883-7E6E41F1E97C}" dt="2025-05-12T13:02:19.047" v="23" actId="33524"/>
        <pc:sldMkLst>
          <pc:docMk/>
          <pc:sldMk cId="4160023876" sldId="262"/>
        </pc:sldMkLst>
      </pc:sldChg>
      <pc:sldChg chg="modNotesTx">
        <pc:chgData name="Anna Rossiter" userId="a6953cfa-2323-45e8-a5db-2da34de4ca28" providerId="ADAL" clId="{F4F87FF3-D7EE-44D1-B883-7E6E41F1E97C}" dt="2025-05-12T13:04:17.604" v="75" actId="6549"/>
        <pc:sldMkLst>
          <pc:docMk/>
          <pc:sldMk cId="3032378503" sldId="315"/>
        </pc:sldMkLst>
      </pc:sldChg>
      <pc:sldChg chg="modNotesTx">
        <pc:chgData name="Anna Rossiter" userId="a6953cfa-2323-45e8-a5db-2da34de4ca28" providerId="ADAL" clId="{F4F87FF3-D7EE-44D1-B883-7E6E41F1E97C}" dt="2025-05-12T13:04:08.679" v="74" actId="6549"/>
        <pc:sldMkLst>
          <pc:docMk/>
          <pc:sldMk cId="4143183640" sldId="338"/>
        </pc:sldMkLst>
      </pc:sldChg>
      <pc:sldChg chg="modNotesTx">
        <pc:chgData name="Anna Rossiter" userId="a6953cfa-2323-45e8-a5db-2da34de4ca28" providerId="ADAL" clId="{F4F87FF3-D7EE-44D1-B883-7E6E41F1E97C}" dt="2025-05-12T13:04:30.906" v="76" actId="6549"/>
        <pc:sldMkLst>
          <pc:docMk/>
          <pc:sldMk cId="348607422" sldId="341"/>
        </pc:sldMkLst>
      </pc:sldChg>
      <pc:sldChg chg="modNotesTx">
        <pc:chgData name="Anna Rossiter" userId="a6953cfa-2323-45e8-a5db-2da34de4ca28" providerId="ADAL" clId="{F4F87FF3-D7EE-44D1-B883-7E6E41F1E97C}" dt="2025-05-12T13:04:38.557" v="77" actId="6549"/>
        <pc:sldMkLst>
          <pc:docMk/>
          <pc:sldMk cId="298968178" sldId="342"/>
        </pc:sldMkLst>
      </pc:sldChg>
      <pc:sldChg chg="modNotesTx">
        <pc:chgData name="Anna Rossiter" userId="a6953cfa-2323-45e8-a5db-2da34de4ca28" providerId="ADAL" clId="{F4F87FF3-D7EE-44D1-B883-7E6E41F1E97C}" dt="2025-05-12T13:04:45.896" v="78" actId="6549"/>
        <pc:sldMkLst>
          <pc:docMk/>
          <pc:sldMk cId="2128871531" sldId="343"/>
        </pc:sldMkLst>
      </pc:sldChg>
      <pc:sldChg chg="modSp mod">
        <pc:chgData name="Anna Rossiter" userId="a6953cfa-2323-45e8-a5db-2da34de4ca28" providerId="ADAL" clId="{F4F87FF3-D7EE-44D1-B883-7E6E41F1E97C}" dt="2025-05-12T13:04:00.015" v="73" actId="20577"/>
        <pc:sldMkLst>
          <pc:docMk/>
          <pc:sldMk cId="3332200756" sldId="355"/>
        </pc:sldMkLst>
        <pc:spChg chg="mod">
          <ac:chgData name="Anna Rossiter" userId="a6953cfa-2323-45e8-a5db-2da34de4ca28" providerId="ADAL" clId="{F4F87FF3-D7EE-44D1-B883-7E6E41F1E97C}" dt="2025-05-12T13:04:00.015" v="73" actId="20577"/>
          <ac:spMkLst>
            <pc:docMk/>
            <pc:sldMk cId="3332200756" sldId="355"/>
            <ac:spMk id="3" creationId="{B5E749E5-CE5C-FF34-5C09-0182B2569A70}"/>
          </ac:spMkLst>
        </pc:spChg>
      </pc:sldChg>
      <pc:sldChg chg="modSp mod">
        <pc:chgData name="Anna Rossiter" userId="a6953cfa-2323-45e8-a5db-2da34de4ca28" providerId="ADAL" clId="{F4F87FF3-D7EE-44D1-B883-7E6E41F1E97C}" dt="2025-05-12T13:05:50.342" v="115" actId="1076"/>
        <pc:sldMkLst>
          <pc:docMk/>
          <pc:sldMk cId="306529235" sldId="358"/>
        </pc:sldMkLst>
        <pc:spChg chg="mod">
          <ac:chgData name="Anna Rossiter" userId="a6953cfa-2323-45e8-a5db-2da34de4ca28" providerId="ADAL" clId="{F4F87FF3-D7EE-44D1-B883-7E6E41F1E97C}" dt="2025-05-12T13:05:50.342" v="115" actId="1076"/>
          <ac:spMkLst>
            <pc:docMk/>
            <pc:sldMk cId="306529235" sldId="358"/>
            <ac:spMk id="4" creationId="{58029B5A-6B43-EF55-006D-44F25ED0E13A}"/>
          </ac:spMkLst>
        </pc:spChg>
      </pc:sldChg>
      <pc:sldChg chg="modSp mod">
        <pc:chgData name="Anna Rossiter" userId="a6953cfa-2323-45e8-a5db-2da34de4ca28" providerId="ADAL" clId="{F4F87FF3-D7EE-44D1-B883-7E6E41F1E97C}" dt="2025-05-12T13:05:39.647" v="113" actId="20577"/>
        <pc:sldMkLst>
          <pc:docMk/>
          <pc:sldMk cId="2838377787" sldId="359"/>
        </pc:sldMkLst>
        <pc:spChg chg="mod">
          <ac:chgData name="Anna Rossiter" userId="a6953cfa-2323-45e8-a5db-2da34de4ca28" providerId="ADAL" clId="{F4F87FF3-D7EE-44D1-B883-7E6E41F1E97C}" dt="2025-05-12T13:05:39.647" v="113" actId="20577"/>
          <ac:spMkLst>
            <pc:docMk/>
            <pc:sldMk cId="2838377787" sldId="359"/>
            <ac:spMk id="30" creationId="{B35A16E0-EB7F-56CD-5727-83570FE6B047}"/>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I:\MfC\WellChild%20Carer%20Survey\WellChild%20parent%20survey%20results%20Aug%202018%20(2).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I:\MfC\WellChild%20Carer%20Survey\WellChild%20parent%20survey%20results%20Aug%202018%20(2).xlsx" TargetMode="External"/><Relationship Id="rId4" Type="http://schemas.openxmlformats.org/officeDocument/2006/relationships/themeOverride" Target="../theme/themeOverride2.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'Full survey results'!$BA$4:$BA$227</cx:f>
        <cx:lvl ptCount="224" formatCode="General">
          <cx:pt idx="0">20</cx:pt>
          <cx:pt idx="2">12</cx:pt>
          <cx:pt idx="3">0</cx:pt>
          <cx:pt idx="4">24</cx:pt>
          <cx:pt idx="6">14</cx:pt>
          <cx:pt idx="7">24</cx:pt>
          <cx:pt idx="8">23</cx:pt>
          <cx:pt idx="12">19</cx:pt>
          <cx:pt idx="13">22</cx:pt>
          <cx:pt idx="14">20</cx:pt>
          <cx:pt idx="15">24</cx:pt>
          <cx:pt idx="16">5</cx:pt>
          <cx:pt idx="18">18</cx:pt>
          <cx:pt idx="19">24</cx:pt>
          <cx:pt idx="20">23</cx:pt>
          <cx:pt idx="22">20</cx:pt>
          <cx:pt idx="23">24</cx:pt>
          <cx:pt idx="24">24</cx:pt>
          <cx:pt idx="25">24</cx:pt>
          <cx:pt idx="26">24</cx:pt>
          <cx:pt idx="27">24</cx:pt>
          <cx:pt idx="29">14</cx:pt>
          <cx:pt idx="30">24</cx:pt>
          <cx:pt idx="39">19</cx:pt>
          <cx:pt idx="40">12</cx:pt>
          <cx:pt idx="41">24</cx:pt>
          <cx:pt idx="42">10</cx:pt>
          <cx:pt idx="43">18</cx:pt>
          <cx:pt idx="45">24</cx:pt>
          <cx:pt idx="46">23</cx:pt>
          <cx:pt idx="47">24</cx:pt>
          <cx:pt idx="48">20</cx:pt>
          <cx:pt idx="49">24</cx:pt>
          <cx:pt idx="50">18</cx:pt>
          <cx:pt idx="51">14</cx:pt>
          <cx:pt idx="52">10</cx:pt>
          <cx:pt idx="53">24</cx:pt>
          <cx:pt idx="54">24</cx:pt>
          <cx:pt idx="55">24</cx:pt>
          <cx:pt idx="58">24</cx:pt>
          <cx:pt idx="59">18</cx:pt>
          <cx:pt idx="61">19</cx:pt>
          <cx:pt idx="62">14</cx:pt>
          <cx:pt idx="63">8</cx:pt>
          <cx:pt idx="64">3</cx:pt>
          <cx:pt idx="65">18</cx:pt>
          <cx:pt idx="70">14</cx:pt>
          <cx:pt idx="72">24</cx:pt>
          <cx:pt idx="73">24</cx:pt>
          <cx:pt idx="74">24</cx:pt>
          <cx:pt idx="75">17</cx:pt>
          <cx:pt idx="77">18</cx:pt>
          <cx:pt idx="79">14</cx:pt>
          <cx:pt idx="80">24</cx:pt>
          <cx:pt idx="81">8</cx:pt>
          <cx:pt idx="83">24</cx:pt>
          <cx:pt idx="84">24</cx:pt>
          <cx:pt idx="88">0</cx:pt>
          <cx:pt idx="91">11</cx:pt>
          <cx:pt idx="93">24</cx:pt>
          <cx:pt idx="96">18</cx:pt>
          <cx:pt idx="98">23</cx:pt>
          <cx:pt idx="99">24</cx:pt>
          <cx:pt idx="104">18</cx:pt>
          <cx:pt idx="105">24</cx:pt>
          <cx:pt idx="106">15</cx:pt>
          <cx:pt idx="107">24</cx:pt>
          <cx:pt idx="108">16</cx:pt>
          <cx:pt idx="109">24</cx:pt>
          <cx:pt idx="110">1</cx:pt>
          <cx:pt idx="111">1</cx:pt>
          <cx:pt idx="112">24</cx:pt>
          <cx:pt idx="113">16</cx:pt>
          <cx:pt idx="114">24</cx:pt>
          <cx:pt idx="117">24</cx:pt>
          <cx:pt idx="118">13</cx:pt>
          <cx:pt idx="119">19</cx:pt>
          <cx:pt idx="121">24</cx:pt>
          <cx:pt idx="122">24</cx:pt>
          <cx:pt idx="124">17</cx:pt>
          <cx:pt idx="126">21</cx:pt>
          <cx:pt idx="127">23</cx:pt>
          <cx:pt idx="128">18</cx:pt>
          <cx:pt idx="130">17</cx:pt>
          <cx:pt idx="131">24</cx:pt>
          <cx:pt idx="134">16</cx:pt>
          <cx:pt idx="135">17</cx:pt>
          <cx:pt idx="138">19</cx:pt>
          <cx:pt idx="139">18</cx:pt>
          <cx:pt idx="140">7</cx:pt>
          <cx:pt idx="143">18</cx:pt>
          <cx:pt idx="144">24</cx:pt>
          <cx:pt idx="145">23</cx:pt>
          <cx:pt idx="147">24</cx:pt>
          <cx:pt idx="150">18</cx:pt>
          <cx:pt idx="151">2</cx:pt>
          <cx:pt idx="152">11</cx:pt>
          <cx:pt idx="153">14</cx:pt>
          <cx:pt idx="154">14</cx:pt>
          <cx:pt idx="155">22</cx:pt>
          <cx:pt idx="156">24</cx:pt>
          <cx:pt idx="159">8</cx:pt>
          <cx:pt idx="161">12</cx:pt>
          <cx:pt idx="165">24</cx:pt>
          <cx:pt idx="166">14</cx:pt>
          <cx:pt idx="168">24</cx:pt>
          <cx:pt idx="170">14</cx:pt>
          <cx:pt idx="171">16</cx:pt>
          <cx:pt idx="172">24</cx:pt>
          <cx:pt idx="173">17</cx:pt>
          <cx:pt idx="175">17</cx:pt>
          <cx:pt idx="176">19</cx:pt>
          <cx:pt idx="177">24</cx:pt>
          <cx:pt idx="178">18</cx:pt>
          <cx:pt idx="179">24</cx:pt>
          <cx:pt idx="180">18</cx:pt>
          <cx:pt idx="183">24</cx:pt>
          <cx:pt idx="184">24</cx:pt>
          <cx:pt idx="185">24</cx:pt>
          <cx:pt idx="187">18</cx:pt>
          <cx:pt idx="189">24</cx:pt>
          <cx:pt idx="191">19</cx:pt>
          <cx:pt idx="192">13</cx:pt>
          <cx:pt idx="193">16</cx:pt>
          <cx:pt idx="194">5</cx:pt>
          <cx:pt idx="195">13</cx:pt>
          <cx:pt idx="196">18</cx:pt>
          <cx:pt idx="197">3</cx:pt>
          <cx:pt idx="198">24</cx:pt>
          <cx:pt idx="199">5</cx:pt>
          <cx:pt idx="200">13</cx:pt>
          <cx:pt idx="201">18</cx:pt>
          <cx:pt idx="202">6</cx:pt>
          <cx:pt idx="203">24</cx:pt>
          <cx:pt idx="204">16</cx:pt>
          <cx:pt idx="205">24</cx:pt>
          <cx:pt idx="207">24</cx:pt>
          <cx:pt idx="208">16</cx:pt>
          <cx:pt idx="209">16</cx:pt>
          <cx:pt idx="210">5</cx:pt>
          <cx:pt idx="211">6</cx:pt>
          <cx:pt idx="213">15</cx:pt>
          <cx:pt idx="214">2</cx:pt>
          <cx:pt idx="215">24</cx:pt>
          <cx:pt idx="218">14</cx:pt>
          <cx:pt idx="219">24</cx:pt>
          <cx:pt idx="220">18</cx:pt>
          <cx:pt idx="223">24</cx:pt>
        </cx:lvl>
      </cx:numDim>
    </cx:data>
  </cx:chartData>
  <cx:chart>
    <cx:plotArea>
      <cx:plotAreaRegion>
        <cx:series layoutId="clusteredColumn" uniqueId="{9D8A6565-9044-41C8-901D-8744F5BECFF8}">
          <cx:spPr>
            <a:solidFill>
              <a:srgbClr val="83D1F5"/>
            </a:solidFill>
            <a:ln w="3175">
              <a:solidFill>
                <a:schemeClr val="tx1"/>
              </a:solidFill>
            </a:ln>
          </cx:spPr>
          <cx:dataId val="0"/>
          <cx:layoutPr>
            <cx:binning intervalClosed="r">
              <cx:binSize val="4"/>
            </cx:binning>
          </cx:layoutPr>
        </cx:series>
      </cx:plotAreaRegion>
      <cx:axis id="0">
        <cx:catScaling gapWidth="0"/>
        <cx:title>
          <cx:tx>
            <cx:txData>
              <cx:v>Time their child needed care/hours</cx:v>
            </cx:txData>
          </cx:tx>
          <cx:txPr>
            <a:bodyPr spcFirstLastPara="1" vertOverflow="ellipsis" horzOverflow="overflow" wrap="square" lIns="0" tIns="0" rIns="0" bIns="0" anchor="ctr" anchorCtr="1"/>
            <a:lstStyle/>
            <a:p>
              <a:pPr algn="ctr" rtl="0">
                <a:defRPr sz="2200"/>
              </a:pPr>
              <a:r>
                <a:rPr lang="en-US" sz="1400" b="0" i="0" u="none" strike="noStrike" baseline="0" dirty="0">
                  <a:solidFill>
                    <a:prstClr val="black">
                      <a:lumMod val="65000"/>
                      <a:lumOff val="35000"/>
                    </a:prstClr>
                  </a:solidFill>
                  <a:latin typeface="Calibri"/>
                </a:rPr>
                <a:t>Time their child needed care/hours</a:t>
              </a:r>
            </a:p>
          </cx:txPr>
        </cx:title>
        <cx:tickLabels/>
        <cx:numFmt formatCode="General" sourceLinked="0"/>
        <cx:txPr>
          <a:bodyPr spcFirstLastPara="1" vertOverflow="ellipsis" horzOverflow="overflow" wrap="square" lIns="0" tIns="0" rIns="0" bIns="0" anchor="ctr" anchorCtr="1"/>
          <a:lstStyle/>
          <a:p>
            <a:pPr algn="ctr" rtl="0">
              <a:defRPr sz="1200"/>
            </a:pPr>
            <a:endParaRPr lang="en-US" sz="1200" b="0" i="0" u="none" strike="noStrike" kern="1200" baseline="0">
              <a:solidFill>
                <a:prstClr val="black">
                  <a:lumMod val="65000"/>
                  <a:lumOff val="35000"/>
                </a:prstClr>
              </a:solidFill>
              <a:latin typeface="Calibri"/>
            </a:endParaRPr>
          </a:p>
        </cx:txPr>
      </cx:axis>
      <cx:axis id="1">
        <cx:valScaling/>
        <cx:title>
          <cx:tx>
            <cx:txData>
              <cx:v>Number of families</cx:v>
            </cx:txData>
          </cx:tx>
          <cx:txPr>
            <a:bodyPr spcFirstLastPara="1" vertOverflow="ellipsis" horzOverflow="overflow" wrap="square" lIns="0" tIns="0" rIns="0" bIns="0" anchor="ctr" anchorCtr="1"/>
            <a:lstStyle/>
            <a:p>
              <a:pPr algn="ctr" rtl="0">
                <a:defRPr sz="2200"/>
              </a:pPr>
              <a:r>
                <a:rPr lang="en-US" sz="1800" b="0" i="0" u="none" strike="noStrike" baseline="0" dirty="0">
                  <a:solidFill>
                    <a:prstClr val="black">
                      <a:lumMod val="65000"/>
                      <a:lumOff val="35000"/>
                    </a:prstClr>
                  </a:solidFill>
                  <a:latin typeface="Calibri"/>
                </a:rPr>
                <a:t>Number of families</a:t>
              </a:r>
            </a:p>
          </cx:txPr>
        </cx:title>
        <cx:majorGridlines/>
        <cx:tickLabels/>
        <cx:txPr>
          <a:bodyPr spcFirstLastPara="1" vertOverflow="ellipsis" horzOverflow="overflow" wrap="square" lIns="0" tIns="0" rIns="0" bIns="0" anchor="ctr" anchorCtr="1"/>
          <a:lstStyle/>
          <a:p>
            <a:pPr algn="ctr" rtl="0">
              <a:defRPr sz="1400"/>
            </a:pPr>
            <a:endParaRPr lang="en-US" sz="1400" b="0" i="0" u="none" strike="noStrike" kern="1200" baseline="0">
              <a:solidFill>
                <a:prstClr val="black">
                  <a:lumMod val="65000"/>
                  <a:lumOff val="35000"/>
                </a:prstClr>
              </a:solidFill>
              <a:latin typeface="Calibri"/>
            </a:endParaRPr>
          </a:p>
        </cx:txPr>
      </cx:axis>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'Full survey results'!$BB$4:$BB$227</cx:f>
        <cx:lvl ptCount="224" formatCode="General">
          <cx:pt idx="0">1</cx:pt>
          <cx:pt idx="2">1</cx:pt>
          <cx:pt idx="3">0</cx:pt>
          <cx:pt idx="4">5</cx:pt>
          <cx:pt idx="6">2</cx:pt>
          <cx:pt idx="7">8</cx:pt>
          <cx:pt idx="8">6</cx:pt>
          <cx:pt idx="12">15</cx:pt>
          <cx:pt idx="13">5</cx:pt>
          <cx:pt idx="14">2</cx:pt>
          <cx:pt idx="15">24</cx:pt>
          <cx:pt idx="16">1</cx:pt>
          <cx:pt idx="18">11</cx:pt>
          <cx:pt idx="19">1</cx:pt>
          <cx:pt idx="20">4</cx:pt>
          <cx:pt idx="22">1</cx:pt>
          <cx:pt idx="23">2</cx:pt>
          <cx:pt idx="24">15</cx:pt>
          <cx:pt idx="25">2</cx:pt>
          <cx:pt idx="26">3</cx:pt>
          <cx:pt idx="27">12</cx:pt>
          <cx:pt idx="29">2</cx:pt>
          <cx:pt idx="30">1</cx:pt>
          <cx:pt idx="39">4</cx:pt>
          <cx:pt idx="40">1</cx:pt>
          <cx:pt idx="41">10</cx:pt>
          <cx:pt idx="42">2</cx:pt>
          <cx:pt idx="43">1</cx:pt>
          <cx:pt idx="45">2</cx:pt>
          <cx:pt idx="46">3</cx:pt>
          <cx:pt idx="47">4</cx:pt>
          <cx:pt idx="48">6</cx:pt>
          <cx:pt idx="49">3</cx:pt>
          <cx:pt idx="50">2</cx:pt>
          <cx:pt idx="51">2</cx:pt>
          <cx:pt idx="52">4</cx:pt>
          <cx:pt idx="53">4</cx:pt>
          <cx:pt idx="54">1</cx:pt>
          <cx:pt idx="55">2</cx:pt>
          <cx:pt idx="58">2</cx:pt>
          <cx:pt idx="59">2</cx:pt>
          <cx:pt idx="61">1</cx:pt>
          <cx:pt idx="62">1</cx:pt>
          <cx:pt idx="63">1</cx:pt>
          <cx:pt idx="65">3</cx:pt>
          <cx:pt idx="70">2</cx:pt>
          <cx:pt idx="72">20</cx:pt>
          <cx:pt idx="73">1</cx:pt>
          <cx:pt idx="74">3</cx:pt>
          <cx:pt idx="75">1</cx:pt>
          <cx:pt idx="77">4</cx:pt>
          <cx:pt idx="79">1</cx:pt>
          <cx:pt idx="80">3</cx:pt>
          <cx:pt idx="81">2</cx:pt>
          <cx:pt idx="83">12</cx:pt>
          <cx:pt idx="84">1</cx:pt>
          <cx:pt idx="88">0</cx:pt>
          <cx:pt idx="91">2</cx:pt>
          <cx:pt idx="93">5</cx:pt>
          <cx:pt idx="96">15</cx:pt>
          <cx:pt idx="98">1</cx:pt>
          <cx:pt idx="99">1</cx:pt>
          <cx:pt idx="104">8</cx:pt>
          <cx:pt idx="105">1</cx:pt>
          <cx:pt idx="106">2</cx:pt>
          <cx:pt idx="107">3</cx:pt>
          <cx:pt idx="108">1</cx:pt>
          <cx:pt idx="109">2</cx:pt>
          <cx:pt idx="111">0</cx:pt>
          <cx:pt idx="112">7</cx:pt>
          <cx:pt idx="113">14</cx:pt>
          <cx:pt idx="114">1</cx:pt>
          <cx:pt idx="115">7</cx:pt>
          <cx:pt idx="117">1</cx:pt>
          <cx:pt idx="118">6</cx:pt>
          <cx:pt idx="119">3</cx:pt>
          <cx:pt idx="121">3</cx:pt>
          <cx:pt idx="122">1</cx:pt>
          <cx:pt idx="124">2</cx:pt>
          <cx:pt idx="126">3</cx:pt>
          <cx:pt idx="127">2</cx:pt>
          <cx:pt idx="128">1</cx:pt>
          <cx:pt idx="130">5</cx:pt>
          <cx:pt idx="131">1</cx:pt>
          <cx:pt idx="134">2</cx:pt>
          <cx:pt idx="135">1</cx:pt>
          <cx:pt idx="138">3</cx:pt>
          <cx:pt idx="139">3</cx:pt>
          <cx:pt idx="140">1</cx:pt>
          <cx:pt idx="143">4</cx:pt>
          <cx:pt idx="144">1</cx:pt>
          <cx:pt idx="145">14</cx:pt>
          <cx:pt idx="147">2</cx:pt>
          <cx:pt idx="150">3</cx:pt>
          <cx:pt idx="151">1</cx:pt>
          <cx:pt idx="152">1</cx:pt>
          <cx:pt idx="153">1</cx:pt>
          <cx:pt idx="154">2</cx:pt>
          <cx:pt idx="155">4</cx:pt>
          <cx:pt idx="156">4</cx:pt>
          <cx:pt idx="159">3</cx:pt>
          <cx:pt idx="161">2</cx:pt>
          <cx:pt idx="166">1</cx:pt>
          <cx:pt idx="168">3</cx:pt>
          <cx:pt idx="170">1</cx:pt>
          <cx:pt idx="171">6</cx:pt>
          <cx:pt idx="172">1</cx:pt>
          <cx:pt idx="173">1</cx:pt>
          <cx:pt idx="175">1</cx:pt>
          <cx:pt idx="176">3</cx:pt>
          <cx:pt idx="177">4</cx:pt>
          <cx:pt idx="178">1</cx:pt>
          <cx:pt idx="179">1</cx:pt>
          <cx:pt idx="180">1</cx:pt>
          <cx:pt idx="183">5</cx:pt>
          <cx:pt idx="184">3</cx:pt>
          <cx:pt idx="185">1</cx:pt>
          <cx:pt idx="187">1</cx:pt>
          <cx:pt idx="189">1</cx:pt>
          <cx:pt idx="191">1</cx:pt>
          <cx:pt idx="192">7</cx:pt>
          <cx:pt idx="193">1</cx:pt>
          <cx:pt idx="194">1</cx:pt>
          <cx:pt idx="195">1</cx:pt>
          <cx:pt idx="196">2</cx:pt>
          <cx:pt idx="197">0</cx:pt>
          <cx:pt idx="198">3</cx:pt>
          <cx:pt idx="199">1</cx:pt>
          <cx:pt idx="200">1</cx:pt>
          <cx:pt idx="201">2</cx:pt>
          <cx:pt idx="202">1</cx:pt>
          <cx:pt idx="203">1</cx:pt>
          <cx:pt idx="204">2</cx:pt>
          <cx:pt idx="205">1</cx:pt>
          <cx:pt idx="207">1</cx:pt>
          <cx:pt idx="208">3</cx:pt>
          <cx:pt idx="209">0</cx:pt>
          <cx:pt idx="210">3</cx:pt>
          <cx:pt idx="211">2</cx:pt>
          <cx:pt idx="213">2</cx:pt>
          <cx:pt idx="214">2</cx:pt>
          <cx:pt idx="215">3</cx:pt>
          <cx:pt idx="218">17</cx:pt>
          <cx:pt idx="219">1</cx:pt>
          <cx:pt idx="220">1</cx:pt>
          <cx:pt idx="223">11</cx:pt>
        </cx:lvl>
      </cx:numDim>
    </cx:data>
  </cx:chartData>
  <cx:chart>
    <cx:plotArea>
      <cx:plotAreaRegion>
        <cx:plotSurface>
          <cx:spPr>
            <a:ln w="3175">
              <a:solidFill>
                <a:schemeClr val="bg2">
                  <a:lumMod val="10000"/>
                </a:schemeClr>
              </a:solidFill>
            </a:ln>
          </cx:spPr>
        </cx:plotSurface>
        <cx:series layoutId="clusteredColumn" uniqueId="{3B44A53B-FC81-423A-A751-C7C2EF9D1854}">
          <cx:spPr>
            <a:solidFill>
              <a:srgbClr val="21275B"/>
            </a:solidFill>
            <a:ln w="3175">
              <a:solidFill>
                <a:schemeClr val="tx1"/>
              </a:solidFill>
            </a:ln>
          </cx:spPr>
          <cx:dataId val="0"/>
          <cx:layoutPr>
            <cx:binning intervalClosed="r">
              <cx:binSize val="4"/>
            </cx:binning>
          </cx:layoutPr>
        </cx:series>
      </cx:plotAreaRegion>
      <cx:axis id="0">
        <cx:catScaling gapWidth="0"/>
        <cx:title>
          <cx:tx>
            <cx:txData>
              <cx:v>Time spent managing medicines/hours</cx:v>
            </cx:txData>
          </cx:tx>
          <cx:txPr>
            <a:bodyPr spcFirstLastPara="1" vertOverflow="ellipsis" horzOverflow="overflow" wrap="square" lIns="0" tIns="0" rIns="0" bIns="0" anchor="ctr" anchorCtr="1"/>
            <a:lstStyle/>
            <a:p>
              <a:pPr algn="ctr" rtl="0">
                <a:defRPr sz="2200"/>
              </a:pPr>
              <a:r>
                <a:rPr lang="en-US" sz="1400" b="0" i="0" u="none" strike="noStrike" baseline="0" dirty="0">
                  <a:solidFill>
                    <a:prstClr val="black">
                      <a:lumMod val="65000"/>
                      <a:lumOff val="35000"/>
                    </a:prstClr>
                  </a:solidFill>
                  <a:latin typeface="Calibri"/>
                </a:rPr>
                <a:t>Time spent managing medicines/hours</a:t>
              </a:r>
            </a:p>
          </cx:txPr>
        </cx:title>
        <cx:tickLabels/>
        <cx:txPr>
          <a:bodyPr spcFirstLastPara="1" vertOverflow="ellipsis" horzOverflow="overflow" wrap="square" lIns="0" tIns="0" rIns="0" bIns="0" anchor="ctr" anchorCtr="1"/>
          <a:lstStyle/>
          <a:p>
            <a:pPr algn="ctr" rtl="0">
              <a:defRPr sz="1200" baseline="0"/>
            </a:pPr>
            <a:endParaRPr lang="en-US" sz="1200" b="0" i="0" u="none" strike="noStrike" kern="1200" baseline="0">
              <a:solidFill>
                <a:prstClr val="black">
                  <a:lumMod val="65000"/>
                  <a:lumOff val="35000"/>
                </a:prstClr>
              </a:solidFill>
              <a:latin typeface="Calibri"/>
            </a:endParaRPr>
          </a:p>
        </cx:txPr>
      </cx:axis>
      <cx:axis id="1">
        <cx:valScaling/>
        <cx:majorGridlines/>
        <cx:tickLabels/>
        <cx:txPr>
          <a:bodyPr spcFirstLastPara="1" vertOverflow="ellipsis" horzOverflow="overflow" wrap="square" lIns="0" tIns="0" rIns="0" bIns="0" anchor="ctr" anchorCtr="1"/>
          <a:lstStyle/>
          <a:p>
            <a:pPr algn="ctr" rtl="0">
              <a:defRPr sz="1400"/>
            </a:pPr>
            <a:endParaRPr lang="en-US" sz="1400" b="0" i="0" u="none" strike="noStrike" kern="1200" baseline="0">
              <a:solidFill>
                <a:prstClr val="black">
                  <a:lumMod val="65000"/>
                  <a:lumOff val="35000"/>
                </a:prstClr>
              </a:solidFill>
              <a:latin typeface="Calibri"/>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91B75F26-17BA-4A3C-939A-A109702EB9D8}" type="datetimeFigureOut">
              <a:rPr lang="en-GB" smtClean="0"/>
              <a:t>12/05/2025</a:t>
            </a:fld>
            <a:endParaRPr lang="en-GB"/>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260FFA89-5C59-4AAF-8009-79353D94AE1E}" type="slidenum">
              <a:rPr lang="en-GB" smtClean="0"/>
              <a:t>‹#›</a:t>
            </a:fld>
            <a:endParaRPr lang="en-GB"/>
          </a:p>
        </p:txBody>
      </p:sp>
    </p:spTree>
    <p:extLst>
      <p:ext uri="{BB962C8B-B14F-4D97-AF65-F5344CB8AC3E}">
        <p14:creationId xmlns:p14="http://schemas.microsoft.com/office/powerpoint/2010/main" val="51287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1</a:t>
            </a:fld>
            <a:endParaRPr lang="en-GB"/>
          </a:p>
        </p:txBody>
      </p:sp>
    </p:spTree>
    <p:extLst>
      <p:ext uri="{BB962C8B-B14F-4D97-AF65-F5344CB8AC3E}">
        <p14:creationId xmlns:p14="http://schemas.microsoft.com/office/powerpoint/2010/main" val="384943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694E7-6FF6-5CC1-163A-648E77CD8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B9E92-583C-A91B-C8AA-8FF47DACB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2F499-3390-9211-F8F8-1BA9F1CDF0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D3F3F1-0A11-FCA4-1BB5-94CE47C7B0B9}"/>
              </a:ext>
            </a:extLst>
          </p:cNvPr>
          <p:cNvSpPr>
            <a:spLocks noGrp="1"/>
          </p:cNvSpPr>
          <p:nvPr>
            <p:ph type="sldNum" sz="quarter" idx="5"/>
          </p:nvPr>
        </p:nvSpPr>
        <p:spPr/>
        <p:txBody>
          <a:bodyPr/>
          <a:lstStyle/>
          <a:p>
            <a:fld id="{260FFA89-5C59-4AAF-8009-79353D94AE1E}" type="slidenum">
              <a:rPr lang="en-GB" smtClean="0"/>
              <a:t>13</a:t>
            </a:fld>
            <a:endParaRPr lang="en-GB"/>
          </a:p>
        </p:txBody>
      </p:sp>
    </p:spTree>
    <p:extLst>
      <p:ext uri="{BB962C8B-B14F-4D97-AF65-F5344CB8AC3E}">
        <p14:creationId xmlns:p14="http://schemas.microsoft.com/office/powerpoint/2010/main" val="17081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6BE11-5502-1D25-130C-EE747C025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F4C97-005D-0EF5-51FE-F6BFFF56E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69597-FE3C-FA35-DB82-C7E1CCAE1D3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B689EE-50B3-3808-283F-E700D1E162F7}"/>
              </a:ext>
            </a:extLst>
          </p:cNvPr>
          <p:cNvSpPr>
            <a:spLocks noGrp="1"/>
          </p:cNvSpPr>
          <p:nvPr>
            <p:ph type="sldNum" sz="quarter" idx="5"/>
          </p:nvPr>
        </p:nvSpPr>
        <p:spPr/>
        <p:txBody>
          <a:bodyPr/>
          <a:lstStyle/>
          <a:p>
            <a:fld id="{260FFA89-5C59-4AAF-8009-79353D94AE1E}" type="slidenum">
              <a:rPr lang="en-GB" smtClean="0"/>
              <a:t>14</a:t>
            </a:fld>
            <a:endParaRPr lang="en-GB"/>
          </a:p>
        </p:txBody>
      </p:sp>
    </p:spTree>
    <p:extLst>
      <p:ext uri="{BB962C8B-B14F-4D97-AF65-F5344CB8AC3E}">
        <p14:creationId xmlns:p14="http://schemas.microsoft.com/office/powerpoint/2010/main" val="2649496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0bfcbf1282_0_246:notes"/>
          <p:cNvSpPr>
            <a:spLocks noGrp="1" noRot="1" noChangeAspect="1"/>
          </p:cNvSpPr>
          <p:nvPr>
            <p:ph type="sldImg" idx="2"/>
          </p:nvPr>
        </p:nvSpPr>
        <p:spPr>
          <a:xfrm>
            <a:off x="44608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0bfcbf1282_0_246:notes"/>
          <p:cNvSpPr txBox="1">
            <a:spLocks noGrp="1"/>
          </p:cNvSpPr>
          <p:nvPr>
            <p:ph type="body" idx="1"/>
          </p:nvPr>
        </p:nvSpPr>
        <p:spPr>
          <a:xfrm>
            <a:off x="699023" y="4343400"/>
            <a:ext cx="5592184" cy="4114800"/>
          </a:xfrm>
          <a:prstGeom prst="rect">
            <a:avLst/>
          </a:prstGeom>
        </p:spPr>
        <p:txBody>
          <a:bodyPr spcFirstLastPara="1" wrap="square" lIns="92123" tIns="92123" rIns="92123" bIns="92123"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bfcbf1282_0_86:notes"/>
          <p:cNvSpPr>
            <a:spLocks noGrp="1" noRot="1" noChangeAspect="1"/>
          </p:cNvSpPr>
          <p:nvPr>
            <p:ph type="sldImg" idx="2"/>
          </p:nvPr>
        </p:nvSpPr>
        <p:spPr>
          <a:xfrm>
            <a:off x="44608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bfcbf1282_0_86:notes"/>
          <p:cNvSpPr txBox="1">
            <a:spLocks noGrp="1"/>
          </p:cNvSpPr>
          <p:nvPr>
            <p:ph type="body" idx="1"/>
          </p:nvPr>
        </p:nvSpPr>
        <p:spPr>
          <a:xfrm>
            <a:off x="699023" y="4343400"/>
            <a:ext cx="5592184" cy="4114800"/>
          </a:xfrm>
          <a:prstGeom prst="rect">
            <a:avLst/>
          </a:prstGeom>
        </p:spPr>
        <p:txBody>
          <a:bodyPr spcFirstLastPara="1" wrap="square" lIns="92123" tIns="92123" rIns="92123" bIns="92123"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0930e7308_0_6:notes"/>
          <p:cNvSpPr>
            <a:spLocks noGrp="1" noRot="1" noChangeAspect="1"/>
          </p:cNvSpPr>
          <p:nvPr>
            <p:ph type="sldImg" idx="2"/>
          </p:nvPr>
        </p:nvSpPr>
        <p:spPr>
          <a:xfrm>
            <a:off x="44608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20930e7308_0_6:notes"/>
          <p:cNvSpPr txBox="1">
            <a:spLocks noGrp="1"/>
          </p:cNvSpPr>
          <p:nvPr>
            <p:ph type="body" idx="1"/>
          </p:nvPr>
        </p:nvSpPr>
        <p:spPr>
          <a:xfrm>
            <a:off x="699023" y="4343400"/>
            <a:ext cx="5592184" cy="4114800"/>
          </a:xfrm>
          <a:prstGeom prst="rect">
            <a:avLst/>
          </a:prstGeom>
        </p:spPr>
        <p:txBody>
          <a:bodyPr spcFirstLastPara="1" wrap="square" lIns="92123" tIns="92123" rIns="92123" bIns="92123"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0FFA89-5C59-4AAF-8009-79353D94AE1E}" type="slidenum">
              <a:rPr lang="en-GB" smtClean="0"/>
              <a:t>23</a:t>
            </a:fld>
            <a:endParaRPr lang="en-GB"/>
          </a:p>
        </p:txBody>
      </p:sp>
    </p:spTree>
    <p:extLst>
      <p:ext uri="{BB962C8B-B14F-4D97-AF65-F5344CB8AC3E}">
        <p14:creationId xmlns:p14="http://schemas.microsoft.com/office/powerpoint/2010/main" val="100883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A1F48-0364-3DFA-6E85-F78104048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205AF-02A1-211B-D621-244D76170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3A86B-FAA1-5C82-7002-E3CFA32572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6F5B81-2DD1-9080-74D0-56AA2873576C}"/>
              </a:ext>
            </a:extLst>
          </p:cNvPr>
          <p:cNvSpPr>
            <a:spLocks noGrp="1"/>
          </p:cNvSpPr>
          <p:nvPr>
            <p:ph type="sldNum" sz="quarter" idx="5"/>
          </p:nvPr>
        </p:nvSpPr>
        <p:spPr/>
        <p:txBody>
          <a:bodyPr/>
          <a:lstStyle/>
          <a:p>
            <a:fld id="{260FFA89-5C59-4AAF-8009-79353D94AE1E}" type="slidenum">
              <a:rPr lang="en-GB" smtClean="0"/>
              <a:t>24</a:t>
            </a:fld>
            <a:endParaRPr lang="en-GB"/>
          </a:p>
        </p:txBody>
      </p:sp>
    </p:spTree>
    <p:extLst>
      <p:ext uri="{BB962C8B-B14F-4D97-AF65-F5344CB8AC3E}">
        <p14:creationId xmlns:p14="http://schemas.microsoft.com/office/powerpoint/2010/main" val="34921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21758-8EE6-13FE-633B-61D6F49AC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357D4-824A-95CC-42E5-E39588E34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C3F57-834D-9050-E5FA-CCC6DDE79D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FB7797-31DE-48ED-B0A9-3A78531CAFCE}"/>
              </a:ext>
            </a:extLst>
          </p:cNvPr>
          <p:cNvSpPr>
            <a:spLocks noGrp="1"/>
          </p:cNvSpPr>
          <p:nvPr>
            <p:ph type="sldNum" sz="quarter" idx="5"/>
          </p:nvPr>
        </p:nvSpPr>
        <p:spPr/>
        <p:txBody>
          <a:bodyPr/>
          <a:lstStyle/>
          <a:p>
            <a:fld id="{260FFA89-5C59-4AAF-8009-79353D94AE1E}" type="slidenum">
              <a:rPr lang="en-GB" smtClean="0"/>
              <a:t>25</a:t>
            </a:fld>
            <a:endParaRPr lang="en-GB"/>
          </a:p>
        </p:txBody>
      </p:sp>
    </p:spTree>
    <p:extLst>
      <p:ext uri="{BB962C8B-B14F-4D97-AF65-F5344CB8AC3E}">
        <p14:creationId xmlns:p14="http://schemas.microsoft.com/office/powerpoint/2010/main" val="2678024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49D66-CB58-50D7-E2A7-68F1F5671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BD289-9EEA-A697-D390-3A116F50F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BA76B-B523-76A3-1B5C-2C5AF669E5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943C41-88CE-8EA8-71BB-F3C4057E237F}"/>
              </a:ext>
            </a:extLst>
          </p:cNvPr>
          <p:cNvSpPr>
            <a:spLocks noGrp="1"/>
          </p:cNvSpPr>
          <p:nvPr>
            <p:ph type="sldNum" sz="quarter" idx="5"/>
          </p:nvPr>
        </p:nvSpPr>
        <p:spPr/>
        <p:txBody>
          <a:bodyPr/>
          <a:lstStyle/>
          <a:p>
            <a:fld id="{260FFA89-5C59-4AAF-8009-79353D94AE1E}" type="slidenum">
              <a:rPr lang="en-GB" smtClean="0"/>
              <a:t>26</a:t>
            </a:fld>
            <a:endParaRPr lang="en-GB"/>
          </a:p>
        </p:txBody>
      </p:sp>
    </p:spTree>
    <p:extLst>
      <p:ext uri="{BB962C8B-B14F-4D97-AF65-F5344CB8AC3E}">
        <p14:creationId xmlns:p14="http://schemas.microsoft.com/office/powerpoint/2010/main" val="159541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Medicines for Children is administered and funded by three organisations who have child health at their core. </a:t>
            </a:r>
          </a:p>
          <a:p>
            <a:r>
              <a:rPr lang="en-GB" dirty="0"/>
              <a:t>The three organisations bring different perspectives and attributes to the project. </a:t>
            </a:r>
          </a:p>
          <a:p>
            <a:r>
              <a:rPr lang="en-GB" dirty="0"/>
              <a:t>RCPCH – hosts the project in their London office and provides the support for the project staff. They also enable us to work with their members - paediatricians with specialist knowledge and experience</a:t>
            </a:r>
          </a:p>
          <a:p>
            <a:r>
              <a:rPr lang="en-GB" dirty="0"/>
              <a:t>NPPG – a well-established member - organisation comprising neonatal and paediatric pharmacy professionals from across the UK with specialist knowledge on paediatric prescribing</a:t>
            </a:r>
          </a:p>
          <a:p>
            <a:r>
              <a:rPr lang="en-GB" dirty="0"/>
              <a:t>The national children’s charity WellChild – bring the families perspective and provide the insight into what our users need next, guiding our decision making for future work</a:t>
            </a:r>
          </a:p>
        </p:txBody>
      </p:sp>
      <p:sp>
        <p:nvSpPr>
          <p:cNvPr id="4" name="Slide Number Placeholder 3"/>
          <p:cNvSpPr>
            <a:spLocks noGrp="1"/>
          </p:cNvSpPr>
          <p:nvPr>
            <p:ph type="sldNum" sz="quarter" idx="5"/>
          </p:nvPr>
        </p:nvSpPr>
        <p:spPr/>
        <p:txBody>
          <a:bodyPr/>
          <a:lstStyle/>
          <a:p>
            <a:fld id="{260FFA89-5C59-4AAF-8009-79353D94AE1E}" type="slidenum">
              <a:rPr lang="en-GB" smtClean="0"/>
              <a:t>2</a:t>
            </a:fld>
            <a:endParaRPr lang="en-GB"/>
          </a:p>
        </p:txBody>
      </p:sp>
    </p:spTree>
    <p:extLst>
      <p:ext uri="{BB962C8B-B14F-4D97-AF65-F5344CB8AC3E}">
        <p14:creationId xmlns:p14="http://schemas.microsoft.com/office/powerpoint/2010/main" val="17888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7"/>
              </a:spcAft>
            </a:pPr>
            <a:r>
              <a:rPr lang="en-GB" sz="1300" dirty="0">
                <a:latin typeface="Calibri" panose="020F0502020204030204" pitchFamily="34" charset="0"/>
                <a:ea typeface="Calibri" panose="020F0502020204030204" pitchFamily="34" charset="0"/>
                <a:cs typeface="Times New Roman" panose="02020603050405020304" pitchFamily="18" charset="0"/>
              </a:rPr>
              <a:t>The website launched in 2009</a:t>
            </a:r>
          </a:p>
          <a:p>
            <a:pPr>
              <a:lnSpc>
                <a:spcPct val="107000"/>
              </a:lnSpc>
              <a:spcAft>
                <a:spcPts val="807"/>
              </a:spcAft>
            </a:pP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172759" indent="-172759">
              <a:spcAft>
                <a:spcPts val="605"/>
              </a:spcAft>
              <a:buFont typeface="Arial" panose="020B0604020202020204" pitchFamily="34" charset="0"/>
              <a:buChar char="•"/>
            </a:pPr>
            <a:r>
              <a:rPr lang="en-GB" sz="1300" dirty="0">
                <a:solidFill>
                  <a:srgbClr val="000000"/>
                </a:solidFill>
                <a:latin typeface="Montserrat" panose="00000500000000000000" pitchFamily="50" charset="0"/>
              </a:rPr>
              <a:t>Designed to support parents/carers giving medicines to their child </a:t>
            </a:r>
            <a:r>
              <a:rPr lang="en-GB" sz="1300" b="1" dirty="0">
                <a:solidFill>
                  <a:srgbClr val="000000"/>
                </a:solidFill>
                <a:latin typeface="Montserrat" panose="00000500000000000000" pitchFamily="50" charset="0"/>
              </a:rPr>
              <a:t>in the home</a:t>
            </a:r>
            <a:r>
              <a:rPr lang="en-GB" sz="1300" dirty="0">
                <a:solidFill>
                  <a:srgbClr val="000000"/>
                </a:solidFill>
                <a:latin typeface="Montserrat" panose="00000500000000000000" pitchFamily="50" charset="0"/>
              </a:rPr>
              <a:t>.</a:t>
            </a:r>
          </a:p>
          <a:p>
            <a:pPr marL="172759" indent="-172759">
              <a:spcAft>
                <a:spcPts val="605"/>
              </a:spcAft>
              <a:buFont typeface="Arial" panose="020B0604020202020204" pitchFamily="34" charset="0"/>
              <a:buChar char="•"/>
            </a:pPr>
            <a:r>
              <a:rPr lang="en-GB" sz="1300" dirty="0">
                <a:solidFill>
                  <a:srgbClr val="000000"/>
                </a:solidFill>
                <a:latin typeface="Montserrat" panose="00000500000000000000" pitchFamily="50" charset="0"/>
              </a:rPr>
              <a:t>Over 220 medicines information leaflets, general guidance sheets and video guides.</a:t>
            </a:r>
          </a:p>
          <a:p>
            <a:pPr marL="172759" indent="-172759">
              <a:spcAft>
                <a:spcPts val="605"/>
              </a:spcAft>
              <a:buFont typeface="Arial" panose="020B0604020202020204" pitchFamily="34" charset="0"/>
              <a:buChar char="•"/>
            </a:pPr>
            <a:r>
              <a:rPr lang="en-GB" sz="1300" dirty="0">
                <a:solidFill>
                  <a:srgbClr val="000000"/>
                </a:solidFill>
                <a:latin typeface="Montserrat" panose="00000500000000000000" pitchFamily="50" charset="0"/>
              </a:rPr>
              <a:t>Content developed by 100s of paediatricians and pharmacists over the last 16 years.</a:t>
            </a:r>
          </a:p>
          <a:p>
            <a:pPr>
              <a:lnSpc>
                <a:spcPct val="107000"/>
              </a:lnSpc>
              <a:spcAft>
                <a:spcPts val="807"/>
              </a:spcAft>
            </a:pP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7"/>
              </a:spcAft>
            </a:pP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7"/>
              </a:spcAft>
            </a:pPr>
            <a:r>
              <a:rPr lang="en-GB" sz="1300" dirty="0">
                <a:latin typeface="Calibri" panose="020F0502020204030204" pitchFamily="34" charset="0"/>
                <a:ea typeface="Calibri" panose="020F0502020204030204" pitchFamily="34" charset="0"/>
                <a:cs typeface="Times New Roman" panose="02020603050405020304" pitchFamily="18" charset="0"/>
              </a:rPr>
              <a:t>Since launch the Medicines for Children website has recorded a total of: </a:t>
            </a:r>
          </a:p>
          <a:p>
            <a:pPr marL="287932" indent="-287932">
              <a:lnSpc>
                <a:spcPct val="107000"/>
              </a:lnSpc>
              <a:spcAft>
                <a:spcPts val="807"/>
              </a:spcAft>
              <a:buFont typeface="Arial" panose="020B0604020202020204" pitchFamily="34" charset="0"/>
              <a:buChar char="•"/>
            </a:pPr>
            <a:r>
              <a:rPr lang="en-GB" sz="1300" dirty="0">
                <a:latin typeface="Calibri" panose="020F0502020204030204" pitchFamily="34" charset="0"/>
                <a:ea typeface="Calibri" panose="020F0502020204030204" pitchFamily="34" charset="0"/>
                <a:cs typeface="Times New Roman" panose="02020603050405020304" pitchFamily="18" charset="0"/>
              </a:rPr>
              <a:t>22 million downloads of the medicines leaflets</a:t>
            </a:r>
          </a:p>
          <a:p>
            <a:pPr marL="287932" indent="-287932">
              <a:lnSpc>
                <a:spcPct val="107000"/>
              </a:lnSpc>
              <a:spcAft>
                <a:spcPts val="807"/>
              </a:spcAft>
              <a:buFont typeface="Arial" panose="020B0604020202020204" pitchFamily="34" charset="0"/>
              <a:buChar char="•"/>
            </a:pPr>
            <a:r>
              <a:rPr lang="en-GB" sz="1300" dirty="0">
                <a:latin typeface="Calibri" panose="020F0502020204030204" pitchFamily="34" charset="0"/>
                <a:ea typeface="Calibri" panose="020F0502020204030204" pitchFamily="34" charset="0"/>
                <a:cs typeface="Times New Roman" panose="02020603050405020304" pitchFamily="18" charset="0"/>
              </a:rPr>
              <a:t>16 million unique users visiting the site</a:t>
            </a:r>
          </a:p>
          <a:p>
            <a:pPr marL="172759" indent="-172759">
              <a:buFont typeface="Arial" panose="020B0604020202020204" pitchFamily="34" charset="0"/>
              <a:buChar char="•"/>
            </a:pPr>
            <a:endParaRPr lang="en-GB" sz="1300" dirty="0">
              <a:latin typeface="Montserrat" panose="020B0604020202020204" charset="0"/>
            </a:endParaRPr>
          </a:p>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3</a:t>
            </a:fld>
            <a:endParaRPr lang="en-GB"/>
          </a:p>
        </p:txBody>
      </p:sp>
    </p:spTree>
    <p:extLst>
      <p:ext uri="{BB962C8B-B14F-4D97-AF65-F5344CB8AC3E}">
        <p14:creationId xmlns:p14="http://schemas.microsoft.com/office/powerpoint/2010/main" val="347637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project board is made up of representatives from the three organisations behind Medicines for Children. They make decisions about the direction of the project and how it is governed. They decide on what work we should prioritise each year and also have the final say on any clinical changes that may be needed to the published medicines information. </a:t>
            </a:r>
          </a:p>
          <a:p>
            <a:r>
              <a:rPr lang="en-GB" dirty="0"/>
              <a:t>We also have roles on the board for a GP, a nurse representative and a paediatric trainee to make sure that we are covering the needs of all of our users. </a:t>
            </a:r>
          </a:p>
        </p:txBody>
      </p:sp>
      <p:sp>
        <p:nvSpPr>
          <p:cNvPr id="4" name="Slide Number Placeholder 3"/>
          <p:cNvSpPr>
            <a:spLocks noGrp="1"/>
          </p:cNvSpPr>
          <p:nvPr>
            <p:ph type="sldNum" sz="quarter" idx="5"/>
          </p:nvPr>
        </p:nvSpPr>
        <p:spPr/>
        <p:txBody>
          <a:bodyPr/>
          <a:lstStyle/>
          <a:p>
            <a:fld id="{260FFA89-5C59-4AAF-8009-79353D94AE1E}" type="slidenum">
              <a:rPr lang="en-GB" smtClean="0"/>
              <a:t>4</a:t>
            </a:fld>
            <a:endParaRPr lang="en-GB"/>
          </a:p>
        </p:txBody>
      </p:sp>
    </p:spTree>
    <p:extLst>
      <p:ext uri="{BB962C8B-B14F-4D97-AF65-F5344CB8AC3E}">
        <p14:creationId xmlns:p14="http://schemas.microsoft.com/office/powerpoint/2010/main" val="298278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0FFA89-5C59-4AAF-8009-79353D94AE1E}" type="slidenum">
              <a:rPr lang="en-GB" smtClean="0"/>
              <a:t>5</a:t>
            </a:fld>
            <a:endParaRPr lang="en-GB"/>
          </a:p>
        </p:txBody>
      </p:sp>
    </p:spTree>
    <p:extLst>
      <p:ext uri="{BB962C8B-B14F-4D97-AF65-F5344CB8AC3E}">
        <p14:creationId xmlns:p14="http://schemas.microsoft.com/office/powerpoint/2010/main" val="17627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9</a:t>
            </a:fld>
            <a:endParaRPr lang="en-GB"/>
          </a:p>
        </p:txBody>
      </p:sp>
    </p:spTree>
    <p:extLst>
      <p:ext uri="{BB962C8B-B14F-4D97-AF65-F5344CB8AC3E}">
        <p14:creationId xmlns:p14="http://schemas.microsoft.com/office/powerpoint/2010/main" val="355728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insight from WellChild families has informed our work and shaped the direction of the app</a:t>
            </a:r>
          </a:p>
        </p:txBody>
      </p:sp>
      <p:sp>
        <p:nvSpPr>
          <p:cNvPr id="4" name="Slide Number Placeholder 3"/>
          <p:cNvSpPr>
            <a:spLocks noGrp="1"/>
          </p:cNvSpPr>
          <p:nvPr>
            <p:ph type="sldNum" sz="quarter" idx="5"/>
          </p:nvPr>
        </p:nvSpPr>
        <p:spPr/>
        <p:txBody>
          <a:bodyPr/>
          <a:lstStyle/>
          <a:p>
            <a:fld id="{260FFA89-5C59-4AAF-8009-79353D94AE1E}" type="slidenum">
              <a:rPr lang="en-GB" smtClean="0"/>
              <a:t>10</a:t>
            </a:fld>
            <a:endParaRPr lang="en-GB"/>
          </a:p>
        </p:txBody>
      </p:sp>
    </p:spTree>
    <p:extLst>
      <p:ext uri="{BB962C8B-B14F-4D97-AF65-F5344CB8AC3E}">
        <p14:creationId xmlns:p14="http://schemas.microsoft.com/office/powerpoint/2010/main" val="3973055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0FFA89-5C59-4AAF-8009-79353D94AE1E}" type="slidenum">
              <a:rPr lang="en-GB" smtClean="0"/>
              <a:t>11</a:t>
            </a:fld>
            <a:endParaRPr lang="en-GB"/>
          </a:p>
        </p:txBody>
      </p:sp>
    </p:spTree>
    <p:extLst>
      <p:ext uri="{BB962C8B-B14F-4D97-AF65-F5344CB8AC3E}">
        <p14:creationId xmlns:p14="http://schemas.microsoft.com/office/powerpoint/2010/main" val="200790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0FB9-4189-36EE-9653-3971BDE49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AA24B-BBD9-CC5A-345D-48A06F1F4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6894E-A149-CFD7-3E09-A06B8D31C615}"/>
              </a:ext>
            </a:extLst>
          </p:cNvPr>
          <p:cNvSpPr>
            <a:spLocks noGrp="1"/>
          </p:cNvSpPr>
          <p:nvPr>
            <p:ph type="body" idx="1"/>
          </p:nvPr>
        </p:nvSpPr>
        <p:spPr/>
        <p:txBody>
          <a:bodyPr/>
          <a:lstStyle/>
          <a:p>
            <a:r>
              <a:rPr lang="en-GB" dirty="0"/>
              <a:t>The insight from WellChild families has informed our work and shaped the direction of the app</a:t>
            </a:r>
          </a:p>
        </p:txBody>
      </p:sp>
      <p:sp>
        <p:nvSpPr>
          <p:cNvPr id="4" name="Slide Number Placeholder 3">
            <a:extLst>
              <a:ext uri="{FF2B5EF4-FFF2-40B4-BE49-F238E27FC236}">
                <a16:creationId xmlns:a16="http://schemas.microsoft.com/office/drawing/2014/main" id="{A1F6EFEE-AB68-D3E9-BDB5-CD5C8855ADEF}"/>
              </a:ext>
            </a:extLst>
          </p:cNvPr>
          <p:cNvSpPr>
            <a:spLocks noGrp="1"/>
          </p:cNvSpPr>
          <p:nvPr>
            <p:ph type="sldNum" sz="quarter" idx="5"/>
          </p:nvPr>
        </p:nvSpPr>
        <p:spPr/>
        <p:txBody>
          <a:bodyPr/>
          <a:lstStyle/>
          <a:p>
            <a:fld id="{260FFA89-5C59-4AAF-8009-79353D94AE1E}" type="slidenum">
              <a:rPr lang="en-GB" smtClean="0"/>
              <a:t>12</a:t>
            </a:fld>
            <a:endParaRPr lang="en-GB"/>
          </a:p>
        </p:txBody>
      </p:sp>
    </p:spTree>
    <p:extLst>
      <p:ext uri="{BB962C8B-B14F-4D97-AF65-F5344CB8AC3E}">
        <p14:creationId xmlns:p14="http://schemas.microsoft.com/office/powerpoint/2010/main" val="2353575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67544" y="1707654"/>
            <a:ext cx="8229600" cy="857250"/>
          </a:xfrm>
        </p:spPr>
        <p:txBody>
          <a:bodyPr/>
          <a:lstStyle>
            <a:lvl1pPr algn="ctr">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A8CC1BFE-7A9D-476F-853B-BE53F96D85CB}" type="datetimeFigureOut">
              <a:rPr lang="en-GB" smtClean="0"/>
              <a:t>12/05/2025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961FC0-C120-4E7B-A0CC-400EC9584A2A}" type="slidenum">
              <a:rPr lang="en-GB" smtClean="0"/>
              <a:t>‹#›</a:t>
            </a:fld>
            <a:endParaRPr lang="en-GB"/>
          </a:p>
        </p:txBody>
      </p:sp>
      <p:cxnSp>
        <p:nvCxnSpPr>
          <p:cNvPr id="7" name="Straight Connector 6"/>
          <p:cNvCxnSpPr/>
          <p:nvPr userDrawn="1"/>
        </p:nvCxnSpPr>
        <p:spPr>
          <a:xfrm>
            <a:off x="611560" y="2571750"/>
            <a:ext cx="7992888" cy="0"/>
          </a:xfrm>
          <a:prstGeom prst="line">
            <a:avLst/>
          </a:prstGeom>
          <a:ln w="19050">
            <a:solidFill>
              <a:srgbClr val="11A7F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449" y="123478"/>
            <a:ext cx="1728191" cy="1036915"/>
          </a:xfrm>
          <a:prstGeom prst="rect">
            <a:avLst/>
          </a:prstGeom>
        </p:spPr>
      </p:pic>
    </p:spTree>
    <p:extLst>
      <p:ext uri="{BB962C8B-B14F-4D97-AF65-F5344CB8AC3E}">
        <p14:creationId xmlns:p14="http://schemas.microsoft.com/office/powerpoint/2010/main" val="114173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 All Text">
  <p:cSld name="3 | All Text">
    <p:spTree>
      <p:nvGrpSpPr>
        <p:cNvPr id="1" name="Shape 35"/>
        <p:cNvGrpSpPr/>
        <p:nvPr/>
      </p:nvGrpSpPr>
      <p:grpSpPr>
        <a:xfrm>
          <a:off x="0" y="0"/>
          <a:ext cx="0" cy="0"/>
          <a:chOff x="0" y="0"/>
          <a:chExt cx="0" cy="0"/>
        </a:xfrm>
      </p:grpSpPr>
      <p:sp>
        <p:nvSpPr>
          <p:cNvPr id="36" name="Google Shape;36;p6"/>
          <p:cNvSpPr/>
          <p:nvPr/>
        </p:nvSpPr>
        <p:spPr>
          <a:xfrm>
            <a:off x="0" y="0"/>
            <a:ext cx="559500" cy="5143500"/>
          </a:xfrm>
          <a:prstGeom prst="rect">
            <a:avLst/>
          </a:prstGeom>
          <a:solidFill>
            <a:srgbClr val="FD9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body" idx="1"/>
          </p:nvPr>
        </p:nvSpPr>
        <p:spPr>
          <a:xfrm>
            <a:off x="1119100" y="959950"/>
            <a:ext cx="3642900" cy="3048000"/>
          </a:xfrm>
          <a:prstGeom prst="rect">
            <a:avLst/>
          </a:prstGeom>
        </p:spPr>
        <p:txBody>
          <a:bodyPr spcFirstLastPara="1" wrap="square" lIns="0" tIns="0" rIns="0" bIns="0" anchor="t" anchorCtr="0">
            <a:noAutofit/>
          </a:bodyPr>
          <a:lstStyle>
            <a:lvl1pPr marL="457200" lvl="0" indent="-323850" rtl="0">
              <a:lnSpc>
                <a:spcPct val="130000"/>
              </a:lnSpc>
              <a:spcBef>
                <a:spcPts val="900"/>
              </a:spcBef>
              <a:spcAft>
                <a:spcPts val="0"/>
              </a:spcAft>
              <a:buClr>
                <a:srgbClr val="26201F"/>
              </a:buClr>
              <a:buSzPts val="1500"/>
              <a:buChar char="●"/>
              <a:defRPr>
                <a:solidFill>
                  <a:srgbClr val="26201F"/>
                </a:solidFill>
              </a:defRPr>
            </a:lvl1pPr>
            <a:lvl2pPr marL="914400" lvl="1" indent="-323850" rtl="0">
              <a:lnSpc>
                <a:spcPct val="130000"/>
              </a:lnSpc>
              <a:spcBef>
                <a:spcPts val="900"/>
              </a:spcBef>
              <a:spcAft>
                <a:spcPts val="0"/>
              </a:spcAft>
              <a:buClr>
                <a:srgbClr val="26201F"/>
              </a:buClr>
              <a:buSzPts val="1500"/>
              <a:buChar char="○"/>
              <a:defRPr>
                <a:solidFill>
                  <a:srgbClr val="26201F"/>
                </a:solidFill>
              </a:defRPr>
            </a:lvl2pPr>
            <a:lvl3pPr marL="1371600" lvl="2" indent="-323850" rtl="0">
              <a:lnSpc>
                <a:spcPct val="130000"/>
              </a:lnSpc>
              <a:spcBef>
                <a:spcPts val="900"/>
              </a:spcBef>
              <a:spcAft>
                <a:spcPts val="0"/>
              </a:spcAft>
              <a:buClr>
                <a:srgbClr val="26201F"/>
              </a:buClr>
              <a:buSzPts val="1500"/>
              <a:buChar char="■"/>
              <a:defRPr>
                <a:solidFill>
                  <a:srgbClr val="26201F"/>
                </a:solidFill>
              </a:defRPr>
            </a:lvl3pPr>
            <a:lvl4pPr marL="1828800" lvl="3" indent="-323850" rtl="0">
              <a:lnSpc>
                <a:spcPct val="130000"/>
              </a:lnSpc>
              <a:spcBef>
                <a:spcPts val="900"/>
              </a:spcBef>
              <a:spcAft>
                <a:spcPts val="0"/>
              </a:spcAft>
              <a:buClr>
                <a:srgbClr val="26201F"/>
              </a:buClr>
              <a:buSzPts val="1500"/>
              <a:buChar char="●"/>
              <a:defRPr>
                <a:solidFill>
                  <a:srgbClr val="26201F"/>
                </a:solidFill>
              </a:defRPr>
            </a:lvl4pPr>
            <a:lvl5pPr marL="2286000" lvl="4" indent="-323850" rtl="0">
              <a:lnSpc>
                <a:spcPct val="130000"/>
              </a:lnSpc>
              <a:spcBef>
                <a:spcPts val="900"/>
              </a:spcBef>
              <a:spcAft>
                <a:spcPts val="0"/>
              </a:spcAft>
              <a:buClr>
                <a:srgbClr val="26201F"/>
              </a:buClr>
              <a:buSzPts val="1500"/>
              <a:buChar char="○"/>
              <a:defRPr>
                <a:solidFill>
                  <a:srgbClr val="26201F"/>
                </a:solidFill>
              </a:defRPr>
            </a:lvl5pPr>
            <a:lvl6pPr marL="2743200" lvl="5" indent="-323850" rtl="0">
              <a:lnSpc>
                <a:spcPct val="130000"/>
              </a:lnSpc>
              <a:spcBef>
                <a:spcPts val="900"/>
              </a:spcBef>
              <a:spcAft>
                <a:spcPts val="0"/>
              </a:spcAft>
              <a:buClr>
                <a:srgbClr val="26201F"/>
              </a:buClr>
              <a:buSzPts val="1500"/>
              <a:buChar char="■"/>
              <a:defRPr>
                <a:solidFill>
                  <a:srgbClr val="26201F"/>
                </a:solidFill>
              </a:defRPr>
            </a:lvl6pPr>
            <a:lvl7pPr marL="3200400" lvl="6" indent="-323850" rtl="0">
              <a:lnSpc>
                <a:spcPct val="130000"/>
              </a:lnSpc>
              <a:spcBef>
                <a:spcPts val="900"/>
              </a:spcBef>
              <a:spcAft>
                <a:spcPts val="0"/>
              </a:spcAft>
              <a:buClr>
                <a:srgbClr val="26201F"/>
              </a:buClr>
              <a:buSzPts val="1500"/>
              <a:buChar char="●"/>
              <a:defRPr>
                <a:solidFill>
                  <a:srgbClr val="26201F"/>
                </a:solidFill>
              </a:defRPr>
            </a:lvl7pPr>
            <a:lvl8pPr marL="3657600" lvl="7" indent="-323850" rtl="0">
              <a:lnSpc>
                <a:spcPct val="130000"/>
              </a:lnSpc>
              <a:spcBef>
                <a:spcPts val="900"/>
              </a:spcBef>
              <a:spcAft>
                <a:spcPts val="0"/>
              </a:spcAft>
              <a:buClr>
                <a:srgbClr val="26201F"/>
              </a:buClr>
              <a:buSzPts val="1500"/>
              <a:buChar char="○"/>
              <a:defRPr>
                <a:solidFill>
                  <a:srgbClr val="26201F"/>
                </a:solidFill>
              </a:defRPr>
            </a:lvl8pPr>
            <a:lvl9pPr marL="4114800" lvl="8" indent="-323850" rtl="0">
              <a:lnSpc>
                <a:spcPct val="130000"/>
              </a:lnSpc>
              <a:spcBef>
                <a:spcPts val="900"/>
              </a:spcBef>
              <a:spcAft>
                <a:spcPts val="900"/>
              </a:spcAft>
              <a:buClr>
                <a:srgbClr val="26201F"/>
              </a:buClr>
              <a:buSzPts val="1500"/>
              <a:buChar char="■"/>
              <a:defRPr>
                <a:solidFill>
                  <a:srgbClr val="26201F"/>
                </a:solidFill>
              </a:defRPr>
            </a:lvl9pPr>
          </a:lstStyle>
          <a:p>
            <a:endParaRPr/>
          </a:p>
        </p:txBody>
      </p:sp>
      <p:sp>
        <p:nvSpPr>
          <p:cNvPr id="38" name="Google Shape;38;p6"/>
          <p:cNvSpPr txBox="1">
            <a:spLocks noGrp="1"/>
          </p:cNvSpPr>
          <p:nvPr>
            <p:ph type="title"/>
          </p:nvPr>
        </p:nvSpPr>
        <p:spPr>
          <a:xfrm>
            <a:off x="1119100" y="559500"/>
            <a:ext cx="7465500" cy="2808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rgbClr val="32709F"/>
              </a:buClr>
              <a:buSzPts val="2000"/>
              <a:buNone/>
              <a:defRPr sz="2000" b="1">
                <a:solidFill>
                  <a:srgbClr val="32709F"/>
                </a:solidFill>
                <a:latin typeface="Poppins"/>
                <a:ea typeface="Poppins"/>
                <a:cs typeface="Poppins"/>
                <a:sym typeface="Poppins"/>
              </a:defRPr>
            </a:lvl1pPr>
            <a:lvl2pPr lvl="1" rtl="0">
              <a:spcBef>
                <a:spcPts val="900"/>
              </a:spcBef>
              <a:spcAft>
                <a:spcPts val="0"/>
              </a:spcAft>
              <a:buSzPts val="1400"/>
              <a:buNone/>
              <a:defRPr>
                <a:latin typeface="Poppins"/>
                <a:ea typeface="Poppins"/>
                <a:cs typeface="Poppins"/>
                <a:sym typeface="Poppins"/>
              </a:defRPr>
            </a:lvl2pPr>
            <a:lvl3pPr lvl="2" rtl="0">
              <a:spcBef>
                <a:spcPts val="0"/>
              </a:spcBef>
              <a:spcAft>
                <a:spcPts val="0"/>
              </a:spcAft>
              <a:buSzPts val="1400"/>
              <a:buNone/>
              <a:defRPr>
                <a:latin typeface="Poppins"/>
                <a:ea typeface="Poppins"/>
                <a:cs typeface="Poppins"/>
                <a:sym typeface="Poppins"/>
              </a:defRPr>
            </a:lvl3pPr>
            <a:lvl4pPr lvl="3" rtl="0">
              <a:spcBef>
                <a:spcPts val="0"/>
              </a:spcBef>
              <a:spcAft>
                <a:spcPts val="0"/>
              </a:spcAft>
              <a:buSzPts val="1400"/>
              <a:buNone/>
              <a:defRPr>
                <a:latin typeface="Poppins"/>
                <a:ea typeface="Poppins"/>
                <a:cs typeface="Poppins"/>
                <a:sym typeface="Poppins"/>
              </a:defRPr>
            </a:lvl4pPr>
            <a:lvl5pPr lvl="4" rtl="0">
              <a:spcBef>
                <a:spcPts val="0"/>
              </a:spcBef>
              <a:spcAft>
                <a:spcPts val="0"/>
              </a:spcAft>
              <a:buSzPts val="1400"/>
              <a:buNone/>
              <a:defRPr>
                <a:latin typeface="Poppins"/>
                <a:ea typeface="Poppins"/>
                <a:cs typeface="Poppins"/>
                <a:sym typeface="Poppins"/>
              </a:defRPr>
            </a:lvl5pPr>
            <a:lvl6pPr lvl="5" rtl="0">
              <a:spcBef>
                <a:spcPts val="0"/>
              </a:spcBef>
              <a:spcAft>
                <a:spcPts val="0"/>
              </a:spcAft>
              <a:buSzPts val="1400"/>
              <a:buNone/>
              <a:defRPr>
                <a:latin typeface="Poppins"/>
                <a:ea typeface="Poppins"/>
                <a:cs typeface="Poppins"/>
                <a:sym typeface="Poppins"/>
              </a:defRPr>
            </a:lvl6pPr>
            <a:lvl7pPr lvl="6" rtl="0">
              <a:spcBef>
                <a:spcPts val="0"/>
              </a:spcBef>
              <a:spcAft>
                <a:spcPts val="0"/>
              </a:spcAft>
              <a:buSzPts val="1400"/>
              <a:buNone/>
              <a:defRPr>
                <a:latin typeface="Poppins"/>
                <a:ea typeface="Poppins"/>
                <a:cs typeface="Poppins"/>
                <a:sym typeface="Poppins"/>
              </a:defRPr>
            </a:lvl7pPr>
            <a:lvl8pPr lvl="7" rtl="0">
              <a:spcBef>
                <a:spcPts val="0"/>
              </a:spcBef>
              <a:spcAft>
                <a:spcPts val="0"/>
              </a:spcAft>
              <a:buSzPts val="1400"/>
              <a:buNone/>
              <a:defRPr>
                <a:latin typeface="Poppins"/>
                <a:ea typeface="Poppins"/>
                <a:cs typeface="Poppins"/>
                <a:sym typeface="Poppins"/>
              </a:defRPr>
            </a:lvl8pPr>
            <a:lvl9pPr lvl="8" rtl="0">
              <a:spcBef>
                <a:spcPts val="0"/>
              </a:spcBef>
              <a:spcAft>
                <a:spcPts val="0"/>
              </a:spcAft>
              <a:buSzPts val="1400"/>
              <a:buNone/>
              <a:defRPr>
                <a:latin typeface="Poppins"/>
                <a:ea typeface="Poppins"/>
                <a:cs typeface="Poppins"/>
                <a:sym typeface="Poppins"/>
              </a:defRPr>
            </a:lvl9pPr>
          </a:lstStyle>
          <a:p>
            <a:endParaRPr/>
          </a:p>
        </p:txBody>
      </p:sp>
      <p:sp>
        <p:nvSpPr>
          <p:cNvPr id="39" name="Google Shape;39;p6"/>
          <p:cNvSpPr txBox="1">
            <a:spLocks noGrp="1"/>
          </p:cNvSpPr>
          <p:nvPr>
            <p:ph type="body" idx="2"/>
          </p:nvPr>
        </p:nvSpPr>
        <p:spPr>
          <a:xfrm>
            <a:off x="4941850" y="959950"/>
            <a:ext cx="3634200" cy="3048000"/>
          </a:xfrm>
          <a:prstGeom prst="rect">
            <a:avLst/>
          </a:prstGeom>
        </p:spPr>
        <p:txBody>
          <a:bodyPr spcFirstLastPara="1" wrap="square" lIns="0" tIns="0" rIns="0" bIns="0" anchor="t" anchorCtr="0">
            <a:noAutofit/>
          </a:bodyPr>
          <a:lstStyle>
            <a:lvl1pPr marL="457200" lvl="0" indent="-323850" rtl="0">
              <a:lnSpc>
                <a:spcPct val="130000"/>
              </a:lnSpc>
              <a:spcBef>
                <a:spcPts val="900"/>
              </a:spcBef>
              <a:spcAft>
                <a:spcPts val="0"/>
              </a:spcAft>
              <a:buClr>
                <a:srgbClr val="26201F"/>
              </a:buClr>
              <a:buSzPts val="1500"/>
              <a:buChar char="●"/>
              <a:defRPr>
                <a:solidFill>
                  <a:srgbClr val="26201F"/>
                </a:solidFill>
              </a:defRPr>
            </a:lvl1pPr>
            <a:lvl2pPr marL="914400" lvl="1" indent="-323850" rtl="0">
              <a:lnSpc>
                <a:spcPct val="130000"/>
              </a:lnSpc>
              <a:spcBef>
                <a:spcPts val="900"/>
              </a:spcBef>
              <a:spcAft>
                <a:spcPts val="0"/>
              </a:spcAft>
              <a:buClr>
                <a:srgbClr val="26201F"/>
              </a:buClr>
              <a:buSzPts val="1500"/>
              <a:buChar char="○"/>
              <a:defRPr>
                <a:solidFill>
                  <a:srgbClr val="26201F"/>
                </a:solidFill>
              </a:defRPr>
            </a:lvl2pPr>
            <a:lvl3pPr marL="1371600" lvl="2" indent="-323850" rtl="0">
              <a:lnSpc>
                <a:spcPct val="130000"/>
              </a:lnSpc>
              <a:spcBef>
                <a:spcPts val="900"/>
              </a:spcBef>
              <a:spcAft>
                <a:spcPts val="0"/>
              </a:spcAft>
              <a:buClr>
                <a:srgbClr val="26201F"/>
              </a:buClr>
              <a:buSzPts val="1500"/>
              <a:buChar char="■"/>
              <a:defRPr>
                <a:solidFill>
                  <a:srgbClr val="26201F"/>
                </a:solidFill>
              </a:defRPr>
            </a:lvl3pPr>
            <a:lvl4pPr marL="1828800" lvl="3" indent="-323850" rtl="0">
              <a:lnSpc>
                <a:spcPct val="130000"/>
              </a:lnSpc>
              <a:spcBef>
                <a:spcPts val="900"/>
              </a:spcBef>
              <a:spcAft>
                <a:spcPts val="0"/>
              </a:spcAft>
              <a:buClr>
                <a:srgbClr val="26201F"/>
              </a:buClr>
              <a:buSzPts val="1500"/>
              <a:buChar char="●"/>
              <a:defRPr>
                <a:solidFill>
                  <a:srgbClr val="26201F"/>
                </a:solidFill>
              </a:defRPr>
            </a:lvl4pPr>
            <a:lvl5pPr marL="2286000" lvl="4" indent="-323850" rtl="0">
              <a:lnSpc>
                <a:spcPct val="130000"/>
              </a:lnSpc>
              <a:spcBef>
                <a:spcPts val="900"/>
              </a:spcBef>
              <a:spcAft>
                <a:spcPts val="0"/>
              </a:spcAft>
              <a:buClr>
                <a:srgbClr val="26201F"/>
              </a:buClr>
              <a:buSzPts val="1500"/>
              <a:buChar char="○"/>
              <a:defRPr>
                <a:solidFill>
                  <a:srgbClr val="26201F"/>
                </a:solidFill>
              </a:defRPr>
            </a:lvl5pPr>
            <a:lvl6pPr marL="2743200" lvl="5" indent="-323850" rtl="0">
              <a:lnSpc>
                <a:spcPct val="130000"/>
              </a:lnSpc>
              <a:spcBef>
                <a:spcPts val="900"/>
              </a:spcBef>
              <a:spcAft>
                <a:spcPts val="0"/>
              </a:spcAft>
              <a:buClr>
                <a:srgbClr val="26201F"/>
              </a:buClr>
              <a:buSzPts val="1500"/>
              <a:buChar char="■"/>
              <a:defRPr>
                <a:solidFill>
                  <a:srgbClr val="26201F"/>
                </a:solidFill>
              </a:defRPr>
            </a:lvl6pPr>
            <a:lvl7pPr marL="3200400" lvl="6" indent="-323850" rtl="0">
              <a:lnSpc>
                <a:spcPct val="130000"/>
              </a:lnSpc>
              <a:spcBef>
                <a:spcPts val="900"/>
              </a:spcBef>
              <a:spcAft>
                <a:spcPts val="0"/>
              </a:spcAft>
              <a:buClr>
                <a:srgbClr val="26201F"/>
              </a:buClr>
              <a:buSzPts val="1500"/>
              <a:buChar char="●"/>
              <a:defRPr>
                <a:solidFill>
                  <a:srgbClr val="26201F"/>
                </a:solidFill>
              </a:defRPr>
            </a:lvl7pPr>
            <a:lvl8pPr marL="3657600" lvl="7" indent="-323850" rtl="0">
              <a:lnSpc>
                <a:spcPct val="130000"/>
              </a:lnSpc>
              <a:spcBef>
                <a:spcPts val="900"/>
              </a:spcBef>
              <a:spcAft>
                <a:spcPts val="0"/>
              </a:spcAft>
              <a:buClr>
                <a:srgbClr val="26201F"/>
              </a:buClr>
              <a:buSzPts val="1500"/>
              <a:buChar char="○"/>
              <a:defRPr>
                <a:solidFill>
                  <a:srgbClr val="26201F"/>
                </a:solidFill>
              </a:defRPr>
            </a:lvl8pPr>
            <a:lvl9pPr marL="4114800" lvl="8" indent="-323850" rtl="0">
              <a:lnSpc>
                <a:spcPct val="130000"/>
              </a:lnSpc>
              <a:spcBef>
                <a:spcPts val="900"/>
              </a:spcBef>
              <a:spcAft>
                <a:spcPts val="900"/>
              </a:spcAft>
              <a:buClr>
                <a:srgbClr val="26201F"/>
              </a:buClr>
              <a:buSzPts val="1500"/>
              <a:buChar char="■"/>
              <a:defRPr>
                <a:solidFill>
                  <a:srgbClr val="26201F"/>
                </a:solidFill>
              </a:defRPr>
            </a:lvl9pPr>
          </a:lstStyle>
          <a:p>
            <a:endParaRPr/>
          </a:p>
        </p:txBody>
      </p:sp>
      <p:pic>
        <p:nvPicPr>
          <p:cNvPr id="40" name="Google Shape;40;p6"/>
          <p:cNvPicPr preferRelativeResize="0"/>
          <p:nvPr/>
        </p:nvPicPr>
        <p:blipFill>
          <a:blip r:embed="rId2">
            <a:alphaModFix/>
          </a:blip>
          <a:stretch>
            <a:fillRect/>
          </a:stretch>
        </p:blipFill>
        <p:spPr>
          <a:xfrm rot="-5400000">
            <a:off x="-190938" y="4582264"/>
            <a:ext cx="945225" cy="211950"/>
          </a:xfrm>
          <a:prstGeom prst="rect">
            <a:avLst/>
          </a:prstGeom>
          <a:noFill/>
          <a:ln>
            <a:noFill/>
          </a:ln>
        </p:spPr>
      </p:pic>
      <p:sp>
        <p:nvSpPr>
          <p:cNvPr id="41" name="Google Shape;41;p6"/>
          <p:cNvSpPr txBox="1"/>
          <p:nvPr/>
        </p:nvSpPr>
        <p:spPr>
          <a:xfrm rot="-5400000">
            <a:off x="-924575" y="1660200"/>
            <a:ext cx="2408700" cy="2073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GB" sz="700">
                <a:solidFill>
                  <a:srgbClr val="214666"/>
                </a:solidFill>
                <a:latin typeface="Poppins"/>
                <a:ea typeface="Poppins"/>
                <a:cs typeface="Poppins"/>
                <a:sym typeface="Poppins"/>
              </a:rPr>
              <a:t>Solving problems that actually matter.</a:t>
            </a:r>
            <a:endParaRPr sz="700">
              <a:solidFill>
                <a:srgbClr val="214666"/>
              </a:solidFill>
              <a:latin typeface="Poppins"/>
              <a:ea typeface="Poppins"/>
              <a:cs typeface="Poppins"/>
              <a:sym typeface="Poppins"/>
            </a:endParaRPr>
          </a:p>
        </p:txBody>
      </p:sp>
      <p:sp>
        <p:nvSpPr>
          <p:cNvPr id="42" name="Google Shape;42;p6"/>
          <p:cNvSpPr txBox="1">
            <a:spLocks noGrp="1"/>
          </p:cNvSpPr>
          <p:nvPr>
            <p:ph type="sldNum" idx="12"/>
          </p:nvPr>
        </p:nvSpPr>
        <p:spPr>
          <a:xfrm>
            <a:off x="8038800" y="4451400"/>
            <a:ext cx="548700" cy="393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3" name="Google Shape;43;p6"/>
          <p:cNvPicPr preferRelativeResize="0"/>
          <p:nvPr/>
        </p:nvPicPr>
        <p:blipFill>
          <a:blip r:embed="rId3">
            <a:alphaModFix/>
          </a:blip>
          <a:stretch>
            <a:fillRect/>
          </a:stretch>
        </p:blipFill>
        <p:spPr>
          <a:xfrm>
            <a:off x="734463" y="4347498"/>
            <a:ext cx="1972125" cy="681500"/>
          </a:xfrm>
          <a:prstGeom prst="rect">
            <a:avLst/>
          </a:prstGeom>
          <a:noFill/>
          <a:ln>
            <a:noFill/>
          </a:ln>
        </p:spPr>
      </p:pic>
    </p:spTree>
    <p:extLst>
      <p:ext uri="{BB962C8B-B14F-4D97-AF65-F5344CB8AC3E}">
        <p14:creationId xmlns:p14="http://schemas.microsoft.com/office/powerpoint/2010/main" val="2781657123"/>
      </p:ext>
    </p:extLst>
  </p:cSld>
  <p:clrMapOvr>
    <a:masterClrMapping/>
  </p:clrMapOvr>
  <p:extLst>
    <p:ext uri="{DCECCB84-F9BA-43D5-87BE-67443E8EF086}">
      <p15:sldGuideLst xmlns:p15="http://schemas.microsoft.com/office/powerpoint/2012/main">
        <p15:guide id="1" pos="705">
          <p15:clr>
            <a:srgbClr val="FA7B17"/>
          </p15:clr>
        </p15:guide>
        <p15:guide id="2" pos="353">
          <p15:clr>
            <a:srgbClr val="FA7B17"/>
          </p15:clr>
        </p15:guide>
        <p15:guide id="3" orient="horz">
          <p15:clr>
            <a:srgbClr val="FA7B17"/>
          </p15:clr>
        </p15:guide>
        <p15:guide id="4" pos="5408">
          <p15:clr>
            <a:srgbClr val="FA7B17"/>
          </p15:clr>
        </p15:guide>
        <p15:guide id="5" orient="horz" pos="1620">
          <p15:clr>
            <a:srgbClr val="FA7B17"/>
          </p15:clr>
        </p15:guide>
        <p15:guide id="6" orient="horz" pos="2526">
          <p15:clr>
            <a:srgbClr val="FA7B17"/>
          </p15:clr>
        </p15:guide>
        <p15:guide id="7" orient="horz" pos="605">
          <p15:clr>
            <a:srgbClr val="FA7B17"/>
          </p15:clr>
        </p15:guide>
        <p15:guide id="8" orient="horz" pos="352">
          <p15:clr>
            <a:srgbClr val="FA7B17"/>
          </p15:clr>
        </p15:guide>
        <p15:guide id="9" pos="3000">
          <p15:clr>
            <a:srgbClr val="FA7B17"/>
          </p15:clr>
        </p15:guide>
        <p15:guide id="10" pos="3113">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95487"/>
            <a:ext cx="8568952" cy="432048"/>
          </a:xfrm>
        </p:spPr>
        <p:txBody>
          <a:bodyPr>
            <a:noAutofit/>
          </a:bodyPr>
          <a:lstStyle>
            <a:lvl1pPr algn="l">
              <a:defRPr sz="3000" b="1">
                <a:solidFill>
                  <a:srgbClr val="11A7F2"/>
                </a:solidFill>
                <a:latin typeface="Montserrat" panose="02000505000000020004" pitchFamily="2" charset="0"/>
                <a:cs typeface="Arial" panose="020B0604020202020204" pitchFamily="34" charset="0"/>
              </a:defRPr>
            </a:lvl1pPr>
          </a:lstStyle>
          <a:p>
            <a:endParaRPr lang="en-GB"/>
          </a:p>
        </p:txBody>
      </p:sp>
      <p:sp>
        <p:nvSpPr>
          <p:cNvPr id="4" name="Date Placeholder 3"/>
          <p:cNvSpPr>
            <a:spLocks noGrp="1"/>
          </p:cNvSpPr>
          <p:nvPr>
            <p:ph type="dt" sz="half" idx="10"/>
          </p:nvPr>
        </p:nvSpPr>
        <p:spPr/>
        <p:txBody>
          <a:bodyPr/>
          <a:lstStyle/>
          <a:p>
            <a:fld id="{A8CC1BFE-7A9D-476F-853B-BE53F96D85CB}"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61FC0-C120-4E7B-A0CC-400EC9584A2A}" type="slidenum">
              <a:rPr lang="en-GB" smtClean="0"/>
              <a:t>‹#›</a:t>
            </a:fld>
            <a:endParaRPr lang="en-GB"/>
          </a:p>
        </p:txBody>
      </p:sp>
      <p:cxnSp>
        <p:nvCxnSpPr>
          <p:cNvPr id="9" name="Straight Connector 8"/>
          <p:cNvCxnSpPr/>
          <p:nvPr userDrawn="1"/>
        </p:nvCxnSpPr>
        <p:spPr>
          <a:xfrm>
            <a:off x="323528" y="649304"/>
            <a:ext cx="8496944"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34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60" y="195487"/>
            <a:ext cx="8229600" cy="475562"/>
          </a:xfrm>
        </p:spPr>
        <p:txBody>
          <a:bodyPr/>
          <a:lstStyle>
            <a:lvl1pPr algn="l">
              <a:defRPr/>
            </a:lvl1pPr>
          </a:lstStyle>
          <a:p>
            <a:r>
              <a:rPr lang="en-US"/>
              <a:t>Click to edit Master title style</a:t>
            </a:r>
            <a:endParaRPr lang="en-GB"/>
          </a:p>
        </p:txBody>
      </p:sp>
      <p:sp>
        <p:nvSpPr>
          <p:cNvPr id="3" name="Content Placeholder 2"/>
          <p:cNvSpPr>
            <a:spLocks noGrp="1"/>
          </p:cNvSpPr>
          <p:nvPr>
            <p:ph idx="1"/>
          </p:nvPr>
        </p:nvSpPr>
        <p:spPr>
          <a:xfrm>
            <a:off x="305776" y="1042903"/>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CC1BFE-7A9D-476F-853B-BE53F96D85CB}"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61FC0-C120-4E7B-A0CC-400EC9584A2A}" type="slidenum">
              <a:rPr lang="en-GB" smtClean="0"/>
              <a:t>‹#›</a:t>
            </a:fld>
            <a:endParaRPr lang="en-GB"/>
          </a:p>
        </p:txBody>
      </p:sp>
      <p:cxnSp>
        <p:nvCxnSpPr>
          <p:cNvPr id="7" name="Straight Connector 6"/>
          <p:cNvCxnSpPr/>
          <p:nvPr userDrawn="1"/>
        </p:nvCxnSpPr>
        <p:spPr>
          <a:xfrm>
            <a:off x="323528" y="710260"/>
            <a:ext cx="8352928"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40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528" y="87474"/>
            <a:ext cx="8373616" cy="594066"/>
          </a:xfrm>
        </p:spPr>
        <p:txBody>
          <a:bodyPr/>
          <a:lstStyle>
            <a:lvl1pPr algn="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A8CC1BFE-7A9D-476F-853B-BE53F96D85CB}" type="datetimeFigureOut">
              <a:rPr lang="en-GB" smtClean="0"/>
              <a:t>12/05/2025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961FC0-C120-4E7B-A0CC-400EC9584A2A}" type="slidenum">
              <a:rPr lang="en-GB" smtClean="0"/>
              <a:t>‹#›</a:t>
            </a:fld>
            <a:endParaRPr lang="en-GB"/>
          </a:p>
        </p:txBody>
      </p:sp>
      <p:cxnSp>
        <p:nvCxnSpPr>
          <p:cNvPr id="7" name="Straight Connector 6"/>
          <p:cNvCxnSpPr/>
          <p:nvPr userDrawn="1"/>
        </p:nvCxnSpPr>
        <p:spPr>
          <a:xfrm>
            <a:off x="323528" y="710260"/>
            <a:ext cx="8352928"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87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5908" y="205979"/>
            <a:ext cx="8229600" cy="857250"/>
          </a:xfrm>
        </p:spPr>
        <p:txBody>
          <a:bodyPr/>
          <a:lstStyle/>
          <a:p>
            <a:r>
              <a:rPr lang="en-US"/>
              <a:t>Click to edit Master title style</a:t>
            </a:r>
            <a:endParaRPr lang="en-GB"/>
          </a:p>
        </p:txBody>
      </p:sp>
      <p:sp>
        <p:nvSpPr>
          <p:cNvPr id="3" name="Content Placeholder 2"/>
          <p:cNvSpPr>
            <a:spLocks noGrp="1"/>
          </p:cNvSpPr>
          <p:nvPr>
            <p:ph sz="half" idx="1"/>
          </p:nvPr>
        </p:nvSpPr>
        <p:spPr>
          <a:xfrm>
            <a:off x="465908"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8CC1BFE-7A9D-476F-853B-BE53F96D85CB}"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a:p>
        </p:txBody>
      </p:sp>
      <p:cxnSp>
        <p:nvCxnSpPr>
          <p:cNvPr id="8" name="Straight Connector 7"/>
          <p:cNvCxnSpPr/>
          <p:nvPr userDrawn="1"/>
        </p:nvCxnSpPr>
        <p:spPr>
          <a:xfrm>
            <a:off x="467544" y="987574"/>
            <a:ext cx="8208912"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81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4"/>
            <a:ext cx="4040188" cy="700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a:p>
            <a:pPr lvl="0"/>
            <a:endParaRPr lang="en-US"/>
          </a:p>
          <a:p>
            <a:pPr lvl="0"/>
            <a:r>
              <a:rPr lang="en-US"/>
              <a:t>Click to edit Master text styles</a:t>
            </a:r>
          </a:p>
        </p:txBody>
      </p:sp>
      <p:sp>
        <p:nvSpPr>
          <p:cNvPr id="4" name="Content Placeholder 3"/>
          <p:cNvSpPr>
            <a:spLocks noGrp="1"/>
          </p:cNvSpPr>
          <p:nvPr>
            <p:ph sz="half" idx="2"/>
          </p:nvPr>
        </p:nvSpPr>
        <p:spPr>
          <a:xfrm>
            <a:off x="457200" y="2067694"/>
            <a:ext cx="4040188" cy="2526928"/>
          </a:xfrm>
        </p:spPr>
        <p:txBody>
          <a:bodyPr/>
          <a:lstStyle>
            <a:lvl1pPr>
              <a:defRPr sz="2000" b="1"/>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8" y="1151334"/>
            <a:ext cx="4041775" cy="700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067694"/>
            <a:ext cx="4041775" cy="25269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p:cNvSpPr>
            <a:spLocks noGrp="1"/>
          </p:cNvSpPr>
          <p:nvPr>
            <p:ph type="dt" sz="half" idx="10"/>
          </p:nvPr>
        </p:nvSpPr>
        <p:spPr/>
        <p:txBody>
          <a:bodyPr/>
          <a:lstStyle/>
          <a:p>
            <a:fld id="{A8CC1BFE-7A9D-476F-853B-BE53F96D85CB}" type="datetimeFigureOut">
              <a:rPr lang="en-GB" smtClean="0"/>
              <a:t>12/05/2025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961FC0-C120-4E7B-A0CC-400EC9584A2A}" type="slidenum">
              <a:rPr lang="en-GB" smtClean="0"/>
              <a:t>‹#›</a:t>
            </a:fld>
            <a:endParaRPr lang="en-GB"/>
          </a:p>
        </p:txBody>
      </p:sp>
      <p:cxnSp>
        <p:nvCxnSpPr>
          <p:cNvPr id="10" name="Straight Connector 9"/>
          <p:cNvCxnSpPr/>
          <p:nvPr userDrawn="1"/>
        </p:nvCxnSpPr>
        <p:spPr>
          <a:xfrm>
            <a:off x="467544" y="961450"/>
            <a:ext cx="8208912"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85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C1BFE-7A9D-476F-853B-BE53F96D85CB}" type="datetimeFigureOut">
              <a:rPr lang="en-GB" smtClean="0"/>
              <a:t>12/05/2025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961FC0-C120-4E7B-A0CC-400EC9584A2A}" type="slidenum">
              <a:rPr lang="en-GB" smtClean="0"/>
              <a:t>‹#›</a:t>
            </a:fld>
            <a:endParaRPr lang="en-GB"/>
          </a:p>
        </p:txBody>
      </p:sp>
    </p:spTree>
    <p:extLst>
      <p:ext uri="{BB962C8B-B14F-4D97-AF65-F5344CB8AC3E}">
        <p14:creationId xmlns:p14="http://schemas.microsoft.com/office/powerpoint/2010/main" val="26951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000"/>
            </a:lvl1pPr>
            <a:lvl2pPr>
              <a:defRPr sz="1800"/>
            </a:lvl2pPr>
            <a:lvl3pPr>
              <a:defRPr sz="1600"/>
            </a:lvl3pPr>
            <a:lvl4pPr>
              <a:defRPr sz="14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CC1BFE-7A9D-476F-853B-BE53F96D85CB}"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a:p>
        </p:txBody>
      </p:sp>
    </p:spTree>
    <p:extLst>
      <p:ext uri="{BB962C8B-B14F-4D97-AF65-F5344CB8AC3E}">
        <p14:creationId xmlns:p14="http://schemas.microsoft.com/office/powerpoint/2010/main" val="221797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CC1BFE-7A9D-476F-853B-BE53F96D85CB}"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a:p>
        </p:txBody>
      </p:sp>
    </p:spTree>
    <p:extLst>
      <p:ext uri="{BB962C8B-B14F-4D97-AF65-F5344CB8AC3E}">
        <p14:creationId xmlns:p14="http://schemas.microsoft.com/office/powerpoint/2010/main" val="184319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8CC1BFE-7A9D-476F-853B-BE53F96D85CB}" type="datetimeFigureOut">
              <a:rPr lang="en-GB" smtClean="0"/>
              <a:t>12/05/2025</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961FC0-C120-4E7B-A0CC-400EC9584A2A}" type="slidenum">
              <a:rPr lang="en-GB" smtClean="0"/>
              <a:t>‹#›</a:t>
            </a:fld>
            <a:endParaRPr lang="en-GB"/>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544422" y="4705670"/>
            <a:ext cx="1165322" cy="248110"/>
          </a:xfrm>
          <a:prstGeom prst="rect">
            <a:avLst/>
          </a:prstGeom>
        </p:spPr>
      </p:pic>
    </p:spTree>
    <p:extLst>
      <p:ext uri="{BB962C8B-B14F-4D97-AF65-F5344CB8AC3E}">
        <p14:creationId xmlns:p14="http://schemas.microsoft.com/office/powerpoint/2010/main" val="136986908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6" r:id="rId4"/>
    <p:sldLayoutId id="2147483664" r:id="rId5"/>
    <p:sldLayoutId id="2147483665" r:id="rId6"/>
    <p:sldLayoutId id="2147483667" r:id="rId7"/>
    <p:sldLayoutId id="2147483668" r:id="rId8"/>
    <p:sldLayoutId id="2147483669" r:id="rId9"/>
    <p:sldLayoutId id="2147483670" r:id="rId10"/>
  </p:sldLayoutIdLst>
  <p:txStyles>
    <p:title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b="0" kern="1200">
          <a:solidFill>
            <a:srgbClr val="4D4D4D"/>
          </a:solidFill>
          <a:latin typeface="Montserrat" panose="02000505000000020004" pitchFamily="2" charset="0"/>
          <a:ea typeface="+mn-ea"/>
          <a:cs typeface="+mn-cs"/>
        </a:defRPr>
      </a:lvl1pPr>
      <a:lvl2pPr marL="742950" indent="-285750" algn="l" defTabSz="914400" rtl="0" eaLnBrk="1" latinLnBrk="0" hangingPunct="1">
        <a:spcBef>
          <a:spcPct val="20000"/>
        </a:spcBef>
        <a:buClr>
          <a:srgbClr val="4D4D4D"/>
        </a:buClr>
        <a:buSzPct val="80000"/>
        <a:buFont typeface="Courier New" panose="02070309020205020404" pitchFamily="49" charset="0"/>
        <a:buChar char="o"/>
        <a:defRPr sz="2400" b="0" kern="1200">
          <a:solidFill>
            <a:schemeClr val="tx1"/>
          </a:solidFill>
          <a:latin typeface="Montserrat" panose="02000505000000020004" pitchFamily="2" charset="0"/>
          <a:ea typeface="+mn-ea"/>
          <a:cs typeface="+mn-cs"/>
        </a:defRPr>
      </a:lvl2pPr>
      <a:lvl3pPr marL="1257300" indent="-342900" algn="l" defTabSz="914400" rtl="0" eaLnBrk="1" latinLnBrk="0" hangingPunct="1">
        <a:spcBef>
          <a:spcPct val="20000"/>
        </a:spcBef>
        <a:buFont typeface="Montserrat" panose="02000505000000020004" pitchFamily="2" charset="0"/>
        <a:buChar char="—"/>
        <a:defRPr sz="2000" kern="1200">
          <a:solidFill>
            <a:schemeClr val="tx1"/>
          </a:solidFill>
          <a:latin typeface="Montserrat" panose="0200050500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ontserrat" panose="0200050500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9.pn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microsoft.com/office/2014/relationships/chartEx" Target="../charts/chartEx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14/relationships/chartEx" Target="../charts/chartEx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hyperlink" Target="https://www.medicinesforchildren.org.uk/" TargetMode="External"/><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37.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medicinesforchildren.org.uk/" TargetMode="External"/><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cid:image001.jpg@01D75871.2EDCCCD0" TargetMode="External"/><Relationship Id="rId13" Type="http://schemas.openxmlformats.org/officeDocument/2006/relationships/image" Target="cid:image004.jpg@01D75871.2EDCCCD0" TargetMode="External"/><Relationship Id="rId18" Type="http://schemas.openxmlformats.org/officeDocument/2006/relationships/image" Target="../media/image27.png"/><Relationship Id="rId3" Type="http://schemas.openxmlformats.org/officeDocument/2006/relationships/image" Target="../media/image9.png"/><Relationship Id="rId21" Type="http://schemas.openxmlformats.org/officeDocument/2006/relationships/image" Target="../media/image30.png"/><Relationship Id="rId7" Type="http://schemas.openxmlformats.org/officeDocument/2006/relationships/image" Target="../media/image21.jpeg"/><Relationship Id="rId12" Type="http://schemas.openxmlformats.org/officeDocument/2006/relationships/image" Target="../media/image23.jpe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cid:image005.png@01D75871.2EDCCCD0" TargetMode="External"/><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cid:image003.jpg@01D75871.2EDCCCD0" TargetMode="External"/><Relationship Id="rId5" Type="http://schemas.openxmlformats.org/officeDocument/2006/relationships/image" Target="../media/image11.png"/><Relationship Id="rId15" Type="http://schemas.openxmlformats.org/officeDocument/2006/relationships/image" Target="../media/image25.png"/><Relationship Id="rId10" Type="http://schemas.microsoft.com/office/2007/relationships/hdphoto" Target="../media/hdphoto1.wdp"/><Relationship Id="rId19"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0E5EE-E0E2-820F-181D-844EBE814353}"/>
              </a:ext>
            </a:extLst>
          </p:cNvPr>
          <p:cNvSpPr/>
          <p:nvPr/>
        </p:nvSpPr>
        <p:spPr>
          <a:xfrm flipH="1">
            <a:off x="607035" y="1554627"/>
            <a:ext cx="8014447" cy="1924217"/>
          </a:xfrm>
          <a:prstGeom prst="rect">
            <a:avLst/>
          </a:prstGeom>
          <a:solidFill>
            <a:srgbClr val="11A7F2">
              <a:alpha val="56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itle 6"/>
          <p:cNvSpPr>
            <a:spLocks noGrp="1"/>
          </p:cNvSpPr>
          <p:nvPr>
            <p:ph type="title"/>
          </p:nvPr>
        </p:nvSpPr>
        <p:spPr>
          <a:xfrm>
            <a:off x="499459" y="1702389"/>
            <a:ext cx="8229600" cy="534117"/>
          </a:xfrm>
        </p:spPr>
        <p:txBody>
          <a:bodyPr>
            <a:normAutofit fontScale="90000"/>
          </a:bodyPr>
          <a:lstStyle/>
          <a:p>
            <a:br>
              <a:rPr lang="en-GB" dirty="0">
                <a:solidFill>
                  <a:srgbClr val="21275B"/>
                </a:solidFill>
                <a:latin typeface="Montserrat" panose="020B0604020202020204" charset="0"/>
                <a:cs typeface="Arial" panose="020B0604020202020204" pitchFamily="34" charset="0"/>
              </a:rPr>
            </a:br>
            <a:r>
              <a:rPr lang="en-GB" dirty="0">
                <a:solidFill>
                  <a:srgbClr val="21275B"/>
                </a:solidFill>
                <a:latin typeface="Montserrat" panose="020B0604020202020204" charset="0"/>
                <a:cs typeface="Arial" panose="020B0604020202020204" pitchFamily="34" charset="0"/>
              </a:rPr>
              <a:t>Medicines for Children </a:t>
            </a:r>
          </a:p>
        </p:txBody>
      </p:sp>
      <p:pic>
        <p:nvPicPr>
          <p:cNvPr id="8" name="Picture 7" descr="A picture containing logo&#10;&#10;Description automatically generated">
            <a:extLst>
              <a:ext uri="{FF2B5EF4-FFF2-40B4-BE49-F238E27FC236}">
                <a16:creationId xmlns:a16="http://schemas.microsoft.com/office/drawing/2014/main" id="{BEE239DF-AAB7-4309-ABC1-419D6A9C3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354" y="4608816"/>
            <a:ext cx="1239814" cy="411206"/>
          </a:xfrm>
          <a:prstGeom prst="rect">
            <a:avLst/>
          </a:prstGeom>
        </p:spPr>
      </p:pic>
      <p:sp>
        <p:nvSpPr>
          <p:cNvPr id="14" name="TextBox 13">
            <a:extLst>
              <a:ext uri="{FF2B5EF4-FFF2-40B4-BE49-F238E27FC236}">
                <a16:creationId xmlns:a16="http://schemas.microsoft.com/office/drawing/2014/main" id="{0269016B-6150-4749-A07D-717B8B04FC2E}"/>
              </a:ext>
            </a:extLst>
          </p:cNvPr>
          <p:cNvSpPr txBox="1"/>
          <p:nvPr/>
        </p:nvSpPr>
        <p:spPr>
          <a:xfrm>
            <a:off x="607035" y="2727788"/>
            <a:ext cx="7929925" cy="523220"/>
          </a:xfrm>
          <a:prstGeom prst="rect">
            <a:avLst/>
          </a:prstGeom>
          <a:noFill/>
        </p:spPr>
        <p:txBody>
          <a:bodyPr wrap="square">
            <a:spAutoFit/>
          </a:bodyPr>
          <a:lstStyle/>
          <a:p>
            <a:pPr algn="ctr"/>
            <a:r>
              <a:rPr lang="en-GB" sz="1400" b="0" i="0" dirty="0">
                <a:solidFill>
                  <a:schemeClr val="accent1">
                    <a:lumMod val="50000"/>
                  </a:schemeClr>
                </a:solidFill>
                <a:effectLst/>
                <a:latin typeface="Montserrat" panose="00000500000000000000" pitchFamily="50" charset="0"/>
              </a:rPr>
              <a:t>Practical and reliable advice for parents and </a:t>
            </a:r>
          </a:p>
          <a:p>
            <a:pPr algn="ctr"/>
            <a:r>
              <a:rPr lang="en-GB" sz="1400" b="0" i="0" dirty="0">
                <a:solidFill>
                  <a:schemeClr val="accent1">
                    <a:lumMod val="50000"/>
                  </a:schemeClr>
                </a:solidFill>
                <a:effectLst/>
                <a:latin typeface="Montserrat" panose="00000500000000000000" pitchFamily="50" charset="0"/>
              </a:rPr>
              <a:t>carers on giving medicines to their child</a:t>
            </a:r>
            <a:endParaRPr lang="en-GB" sz="1400" dirty="0">
              <a:solidFill>
                <a:schemeClr val="accent1">
                  <a:lumMod val="50000"/>
                </a:schemeClr>
              </a:solidFill>
            </a:endParaRPr>
          </a:p>
        </p:txBody>
      </p:sp>
      <p:sp>
        <p:nvSpPr>
          <p:cNvPr id="17" name="Rectangle 16">
            <a:extLst>
              <a:ext uri="{FF2B5EF4-FFF2-40B4-BE49-F238E27FC236}">
                <a16:creationId xmlns:a16="http://schemas.microsoft.com/office/drawing/2014/main" id="{3322D30A-8677-48A1-B913-2353C659F935}"/>
              </a:ext>
            </a:extLst>
          </p:cNvPr>
          <p:cNvSpPr/>
          <p:nvPr/>
        </p:nvSpPr>
        <p:spPr>
          <a:xfrm>
            <a:off x="323528" y="123478"/>
            <a:ext cx="165618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logo&#10;&#10;Description automatically generated">
            <a:extLst>
              <a:ext uri="{FF2B5EF4-FFF2-40B4-BE49-F238E27FC236}">
                <a16:creationId xmlns:a16="http://schemas.microsoft.com/office/drawing/2014/main" id="{B2D198CD-AB6E-4CF4-A97E-D1F69A344C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89" b="5611"/>
          <a:stretch/>
        </p:blipFill>
        <p:spPr>
          <a:xfrm>
            <a:off x="5724128" y="195486"/>
            <a:ext cx="3117092" cy="904775"/>
          </a:xfrm>
          <a:prstGeom prst="rect">
            <a:avLst/>
          </a:prstGeom>
        </p:spPr>
      </p:pic>
      <p:sp>
        <p:nvSpPr>
          <p:cNvPr id="21" name="Text Box 5">
            <a:extLst>
              <a:ext uri="{FF2B5EF4-FFF2-40B4-BE49-F238E27FC236}">
                <a16:creationId xmlns:a16="http://schemas.microsoft.com/office/drawing/2014/main" id="{826113C3-808E-438E-8C4B-2407C303E823}"/>
              </a:ext>
            </a:extLst>
          </p:cNvPr>
          <p:cNvSpPr txBox="1">
            <a:spLocks noChangeArrowheads="1"/>
          </p:cNvSpPr>
          <p:nvPr/>
        </p:nvSpPr>
        <p:spPr bwMode="auto">
          <a:xfrm>
            <a:off x="3060882" y="4757252"/>
            <a:ext cx="1553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hangingPunct="1"/>
            <a:r>
              <a:rPr lang="en-GB" sz="1200" b="1" dirty="0">
                <a:solidFill>
                  <a:srgbClr val="83D1F5"/>
                </a:solidFill>
                <a:latin typeface="Montserrat" panose="020B0604020202020204" charset="0"/>
              </a:rPr>
              <a:t>Project partners:</a:t>
            </a:r>
            <a:endParaRPr lang="en-GB" sz="700" b="1" dirty="0">
              <a:solidFill>
                <a:srgbClr val="83D1F5"/>
              </a:solidFill>
              <a:latin typeface="Montserrat" panose="020B0604020202020204" charset="0"/>
            </a:endParaRPr>
          </a:p>
        </p:txBody>
      </p:sp>
      <p:pic>
        <p:nvPicPr>
          <p:cNvPr id="4" name="Picture 3" descr="A blue and grey logo&#10;&#10;Description automatically generated">
            <a:extLst>
              <a:ext uri="{FF2B5EF4-FFF2-40B4-BE49-F238E27FC236}">
                <a16:creationId xmlns:a16="http://schemas.microsoft.com/office/drawing/2014/main" id="{30DDD6DB-76BA-DD34-196E-75DDADA2A19F}"/>
              </a:ext>
            </a:extLst>
          </p:cNvPr>
          <p:cNvPicPr>
            <a:picLocks noChangeAspect="1"/>
          </p:cNvPicPr>
          <p:nvPr/>
        </p:nvPicPr>
        <p:blipFill>
          <a:blip r:embed="rId5"/>
          <a:stretch>
            <a:fillRect/>
          </a:stretch>
        </p:blipFill>
        <p:spPr>
          <a:xfrm>
            <a:off x="6164034" y="4677582"/>
            <a:ext cx="1336904" cy="309308"/>
          </a:xfrm>
          <a:prstGeom prst="rect">
            <a:avLst/>
          </a:prstGeom>
        </p:spPr>
      </p:pic>
      <p:pic>
        <p:nvPicPr>
          <p:cNvPr id="9" name="Picture 8" descr="A colorful pills arranged in a circle&#10;&#10;Description automatically generated">
            <a:extLst>
              <a:ext uri="{FF2B5EF4-FFF2-40B4-BE49-F238E27FC236}">
                <a16:creationId xmlns:a16="http://schemas.microsoft.com/office/drawing/2014/main" id="{184F8C3F-7814-5A04-DC87-2C08E7AC67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2213" y="4677582"/>
            <a:ext cx="436340" cy="436340"/>
          </a:xfrm>
          <a:prstGeom prst="rect">
            <a:avLst/>
          </a:prstGeom>
        </p:spPr>
      </p:pic>
    </p:spTree>
    <p:extLst>
      <p:ext uri="{BB962C8B-B14F-4D97-AF65-F5344CB8AC3E}">
        <p14:creationId xmlns:p14="http://schemas.microsoft.com/office/powerpoint/2010/main" val="75525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r>
              <a:rPr lang="en-GB" sz="1600" dirty="0"/>
              <a:t>WellChild families’ role in developing the app</a:t>
            </a:r>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29E4B7-94FC-408D-8F88-222420A5A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9D3841-D838-444E-B5FC-23C809EEE7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0AD5778-C137-4373-A7D3-13FC1D5CE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pic>
        <p:nvPicPr>
          <p:cNvPr id="28" name="Picture 27" descr="A picture containing text, items&#10;&#10;Description automatically generated">
            <a:extLst>
              <a:ext uri="{FF2B5EF4-FFF2-40B4-BE49-F238E27FC236}">
                <a16:creationId xmlns:a16="http://schemas.microsoft.com/office/drawing/2014/main" id="{C7775B65-76CF-4740-A8BC-29E66CD0BC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310" y="887025"/>
            <a:ext cx="2509469" cy="1882102"/>
          </a:xfrm>
          <a:prstGeom prst="rect">
            <a:avLst/>
          </a:prstGeom>
        </p:spPr>
      </p:pic>
      <p:pic>
        <p:nvPicPr>
          <p:cNvPr id="24" name="Picture 23" descr="A picture containing text, indoor, several&#10;&#10;Description automatically generated">
            <a:extLst>
              <a:ext uri="{FF2B5EF4-FFF2-40B4-BE49-F238E27FC236}">
                <a16:creationId xmlns:a16="http://schemas.microsoft.com/office/drawing/2014/main" id="{A2B0281D-D003-49F8-91D5-B1BDA2623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6763" y="1035781"/>
            <a:ext cx="3215412" cy="4023807"/>
          </a:xfrm>
          <a:prstGeom prst="rect">
            <a:avLst/>
          </a:prstGeom>
        </p:spPr>
      </p:pic>
      <p:pic>
        <p:nvPicPr>
          <p:cNvPr id="49" name="Picture 48">
            <a:extLst>
              <a:ext uri="{FF2B5EF4-FFF2-40B4-BE49-F238E27FC236}">
                <a16:creationId xmlns:a16="http://schemas.microsoft.com/office/drawing/2014/main" id="{B6FA6BA1-D4F0-4181-9D76-844F2BC1105B}"/>
              </a:ext>
            </a:extLst>
          </p:cNvPr>
          <p:cNvPicPr/>
          <p:nvPr/>
        </p:nvPicPr>
        <p:blipFill rotWithShape="1">
          <a:blip r:embed="rId9"/>
          <a:srcRect l="8462" t="17758" r="36179" b="23290"/>
          <a:stretch/>
        </p:blipFill>
        <p:spPr bwMode="auto">
          <a:xfrm>
            <a:off x="3192036" y="1066481"/>
            <a:ext cx="2509469" cy="1681670"/>
          </a:xfrm>
          <a:prstGeom prst="rect">
            <a:avLst/>
          </a:prstGeom>
          <a:ln>
            <a:noFill/>
          </a:ln>
          <a:extLst>
            <a:ext uri="{53640926-AAD7-44D8-BBD7-CCE9431645EC}">
              <a14:shadowObscured xmlns:a14="http://schemas.microsoft.com/office/drawing/2010/main"/>
            </a:ext>
          </a:extLst>
        </p:spPr>
      </p:pic>
      <p:pic>
        <p:nvPicPr>
          <p:cNvPr id="50" name="Picture 49">
            <a:extLst>
              <a:ext uri="{FF2B5EF4-FFF2-40B4-BE49-F238E27FC236}">
                <a16:creationId xmlns:a16="http://schemas.microsoft.com/office/drawing/2014/main" id="{2A642C44-C594-40D1-8FC9-D893027155C9}"/>
              </a:ext>
            </a:extLst>
          </p:cNvPr>
          <p:cNvPicPr>
            <a:picLocks noChangeAspect="1"/>
          </p:cNvPicPr>
          <p:nvPr/>
        </p:nvPicPr>
        <p:blipFill rotWithShape="1">
          <a:blip r:embed="rId10"/>
          <a:srcRect l="29133" t="26390" r="29522" b="33405"/>
          <a:stretch/>
        </p:blipFill>
        <p:spPr bwMode="auto">
          <a:xfrm>
            <a:off x="91825" y="2917445"/>
            <a:ext cx="3229883" cy="1766869"/>
          </a:xfrm>
          <a:prstGeom prst="rect">
            <a:avLst/>
          </a:prstGeom>
          <a:ln>
            <a:noFill/>
          </a:ln>
          <a:extLst>
            <a:ext uri="{53640926-AAD7-44D8-BBD7-CCE9431645EC}">
              <a14:shadowObscured xmlns:a14="http://schemas.microsoft.com/office/drawing/2010/main"/>
            </a:ext>
          </a:extLst>
        </p:spPr>
      </p:pic>
      <p:sp>
        <p:nvSpPr>
          <p:cNvPr id="25" name="Title 1">
            <a:extLst>
              <a:ext uri="{FF2B5EF4-FFF2-40B4-BE49-F238E27FC236}">
                <a16:creationId xmlns:a16="http://schemas.microsoft.com/office/drawing/2014/main" id="{7EE533DB-F789-4DDA-883C-BE4633D629D6}"/>
              </a:ext>
            </a:extLst>
          </p:cNvPr>
          <p:cNvSpPr txBox="1">
            <a:spLocks/>
          </p:cNvSpPr>
          <p:nvPr/>
        </p:nvSpPr>
        <p:spPr>
          <a:xfrm>
            <a:off x="3571774" y="3047684"/>
            <a:ext cx="2129731" cy="1393242"/>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b="0" dirty="0">
                <a:solidFill>
                  <a:srgbClr val="21275B"/>
                </a:solidFill>
                <a:latin typeface="+mj-lt"/>
              </a:rPr>
              <a:t>Families shared insights into their home care routines through surveys, videos, WhatsApp diaries and one to one interviews</a:t>
            </a:r>
            <a:endParaRPr lang="en-GB" sz="1200" b="0" dirty="0">
              <a:solidFill>
                <a:srgbClr val="21275B"/>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237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a sign&#10;&#10;Description automatically generated with medium confidence">
            <a:extLst>
              <a:ext uri="{FF2B5EF4-FFF2-40B4-BE49-F238E27FC236}">
                <a16:creationId xmlns:a16="http://schemas.microsoft.com/office/drawing/2014/main" id="{5203AC6D-68FB-42CE-1638-7F3CEF9B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300" y="1774623"/>
            <a:ext cx="2556899" cy="1536454"/>
          </a:xfrm>
          <a:prstGeom prst="rect">
            <a:avLst/>
          </a:prstGeom>
        </p:spPr>
      </p:pic>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r>
              <a:rPr lang="en-GB" sz="1600"/>
              <a:t>Parent and carer involvement</a:t>
            </a:r>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4"/>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29E4B7-94FC-408D-8F88-222420A5A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9D3841-D838-444E-B5FC-23C809EEE7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F7C9C779-9DDA-4AB3-A2CE-CD67936341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sp>
        <p:nvSpPr>
          <p:cNvPr id="12" name="Title 1">
            <a:extLst>
              <a:ext uri="{FF2B5EF4-FFF2-40B4-BE49-F238E27FC236}">
                <a16:creationId xmlns:a16="http://schemas.microsoft.com/office/drawing/2014/main" id="{E81CE113-77BA-4A56-8E4E-756D5784F730}"/>
              </a:ext>
            </a:extLst>
          </p:cNvPr>
          <p:cNvSpPr>
            <a:spLocks/>
          </p:cNvSpPr>
          <p:nvPr/>
        </p:nvSpPr>
        <p:spPr bwMode="auto">
          <a:xfrm>
            <a:off x="687552" y="1323367"/>
            <a:ext cx="3691943" cy="36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p>
            <a:pPr eaLnBrk="0" hangingPunct="0"/>
            <a:r>
              <a:rPr lang="en-GB" sz="1200" b="1" dirty="0">
                <a:solidFill>
                  <a:srgbClr val="21275B"/>
                </a:solidFill>
              </a:rPr>
              <a:t>Survey of WellChild parents</a:t>
            </a:r>
          </a:p>
          <a:p>
            <a:pPr eaLnBrk="0" hangingPunct="0"/>
            <a:endParaRPr lang="en-GB" sz="1200" b="1" dirty="0">
              <a:solidFill>
                <a:srgbClr val="21275B"/>
              </a:solidFill>
            </a:endParaRPr>
          </a:p>
          <a:p>
            <a:pPr marL="171450" indent="-171450" eaLnBrk="0" hangingPunct="0">
              <a:buFont typeface="Arial" panose="020B0604020202020204" pitchFamily="34" charset="0"/>
              <a:buChar char="•"/>
            </a:pPr>
            <a:r>
              <a:rPr lang="en-GB" sz="1200" dirty="0">
                <a:solidFill>
                  <a:srgbClr val="21275B"/>
                </a:solidFill>
              </a:rPr>
              <a:t>Primary caregiver experiences of medication management in CYP with complex health needs</a:t>
            </a:r>
          </a:p>
          <a:p>
            <a:pPr marL="171450" indent="-171450" eaLnBrk="0" hangingPunct="0">
              <a:buFont typeface="Arial" panose="020B0604020202020204" pitchFamily="34" charset="0"/>
              <a:buChar char="•"/>
            </a:pPr>
            <a:r>
              <a:rPr lang="en-GB" sz="1200" dirty="0">
                <a:solidFill>
                  <a:srgbClr val="21275B"/>
                </a:solidFill>
              </a:rPr>
              <a:t>Survey was sent to ~2000 families via WellChild</a:t>
            </a:r>
          </a:p>
          <a:p>
            <a:pPr marL="171450" indent="-171450" eaLnBrk="0" hangingPunct="0">
              <a:buFont typeface="Arial" panose="020B0604020202020204" pitchFamily="34" charset="0"/>
              <a:buChar char="•"/>
            </a:pPr>
            <a:r>
              <a:rPr lang="en-GB" sz="1200" dirty="0">
                <a:solidFill>
                  <a:srgbClr val="21275B"/>
                </a:solidFill>
              </a:rPr>
              <a:t>220 responses returned (11% response rate)</a:t>
            </a:r>
          </a:p>
          <a:p>
            <a:pPr eaLnBrk="0" hangingPunct="0"/>
            <a:br>
              <a:rPr lang="en-GB" sz="1200" dirty="0">
                <a:solidFill>
                  <a:srgbClr val="21275B"/>
                </a:solidFill>
              </a:rPr>
            </a:br>
            <a:endParaRPr lang="en-GB" sz="1200" dirty="0">
              <a:solidFill>
                <a:srgbClr val="21275B"/>
              </a:solidFill>
            </a:endParaRPr>
          </a:p>
          <a:p>
            <a:pPr eaLnBrk="0" hangingPunct="0"/>
            <a:r>
              <a:rPr lang="en-GB" sz="1200" b="1" dirty="0">
                <a:solidFill>
                  <a:srgbClr val="21275B"/>
                </a:solidFill>
              </a:rPr>
              <a:t>Results from the survey</a:t>
            </a:r>
          </a:p>
          <a:p>
            <a:pPr eaLnBrk="0" hangingPunct="0"/>
            <a:endParaRPr lang="en-GB" sz="1200" b="1" dirty="0">
              <a:solidFill>
                <a:srgbClr val="21275B"/>
              </a:solidFill>
              <a:cs typeface="Calibri"/>
            </a:endParaRPr>
          </a:p>
          <a:p>
            <a:pPr marL="171450" indent="-171450" eaLnBrk="0" hangingPunct="0">
              <a:buFont typeface="Arial" panose="020B0604020202020204" pitchFamily="34" charset="0"/>
              <a:buChar char="•"/>
            </a:pPr>
            <a:r>
              <a:rPr lang="en-GB" sz="1200" dirty="0">
                <a:solidFill>
                  <a:srgbClr val="21275B"/>
                </a:solidFill>
              </a:rPr>
              <a:t>20% of respondents cared for more than one child with complex medical needs. </a:t>
            </a:r>
          </a:p>
          <a:p>
            <a:pPr marL="171450" indent="-171450" eaLnBrk="0" hangingPunct="0">
              <a:buFont typeface="Arial" panose="020B0604020202020204" pitchFamily="34" charset="0"/>
              <a:buChar char="•"/>
            </a:pPr>
            <a:r>
              <a:rPr lang="en-GB" sz="1200" dirty="0">
                <a:solidFill>
                  <a:srgbClr val="21275B"/>
                </a:solidFill>
              </a:rPr>
              <a:t>Most children (77%) had complex medical needs since birth and had required medications for more than 5 years (64%)</a:t>
            </a:r>
          </a:p>
          <a:p>
            <a:pPr marL="171450" indent="-171450" eaLnBrk="0" hangingPunct="0">
              <a:buFont typeface="Arial" panose="020B0604020202020204" pitchFamily="34" charset="0"/>
              <a:buChar char="•"/>
            </a:pPr>
            <a:r>
              <a:rPr lang="en-GB" sz="1200" dirty="0">
                <a:solidFill>
                  <a:srgbClr val="21275B"/>
                </a:solidFill>
              </a:rPr>
              <a:t>34% of children had been receiving regular medication for more than 10 years.</a:t>
            </a:r>
          </a:p>
        </p:txBody>
      </p:sp>
      <p:sp>
        <p:nvSpPr>
          <p:cNvPr id="19" name="Rounded Rectangular Callout 4">
            <a:extLst>
              <a:ext uri="{FF2B5EF4-FFF2-40B4-BE49-F238E27FC236}">
                <a16:creationId xmlns:a16="http://schemas.microsoft.com/office/drawing/2014/main" id="{3E74A9D6-576D-407A-B9E5-EDE05B2CEE5F}"/>
              </a:ext>
            </a:extLst>
          </p:cNvPr>
          <p:cNvSpPr/>
          <p:nvPr/>
        </p:nvSpPr>
        <p:spPr>
          <a:xfrm>
            <a:off x="5906218" y="752572"/>
            <a:ext cx="2911963" cy="1022051"/>
          </a:xfrm>
          <a:prstGeom prst="wedgeRoundRectCallout">
            <a:avLst>
              <a:gd name="adj1" fmla="val -41168"/>
              <a:gd name="adj2" fmla="val 60615"/>
              <a:gd name="adj3" fmla="val 16667"/>
            </a:avLst>
          </a:prstGeom>
          <a:solidFill>
            <a:srgbClr val="83D1F5">
              <a:alpha val="80000"/>
            </a:srgbClr>
          </a:solidFill>
          <a:ln>
            <a:solidFill>
              <a:schemeClr val="bg1"/>
            </a:solid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en-US" sz="900" dirty="0">
                <a:solidFill>
                  <a:schemeClr val="tx2">
                    <a:lumMod val="50000"/>
                  </a:schemeClr>
                </a:solidFill>
                <a:latin typeface="Montserrat"/>
                <a:cs typeface="Arial"/>
              </a:rPr>
              <a:t>“My little girl has six different medications in the morning and seven in the evening. As a parent trying to learn the names, dosages and side effects of all these drugs is overwhelming. </a:t>
            </a:r>
            <a:endParaRPr lang="en-US" sz="900" dirty="0">
              <a:solidFill>
                <a:schemeClr val="tx2">
                  <a:lumMod val="50000"/>
                </a:schemeClr>
              </a:solidFill>
              <a:latin typeface="Montserrat"/>
              <a:cs typeface="Arial" panose="020B0604020202020204" pitchFamily="34" charset="0"/>
            </a:endParaRPr>
          </a:p>
          <a:p>
            <a:pPr algn="ctr"/>
            <a:br>
              <a:rPr lang="en-US" sz="900" b="1" dirty="0">
                <a:solidFill>
                  <a:schemeClr val="tx2">
                    <a:lumMod val="50000"/>
                  </a:schemeClr>
                </a:solidFill>
                <a:latin typeface="Montserrat"/>
              </a:rPr>
            </a:br>
            <a:r>
              <a:rPr lang="en-US" sz="900" b="1" dirty="0">
                <a:solidFill>
                  <a:schemeClr val="tx2">
                    <a:lumMod val="50000"/>
                  </a:schemeClr>
                </a:solidFill>
                <a:latin typeface="Montserrat"/>
                <a:cs typeface="Arial"/>
              </a:rPr>
              <a:t>Faith, WellChild parent</a:t>
            </a:r>
            <a:endParaRPr lang="en-GB" sz="900" b="1" dirty="0">
              <a:solidFill>
                <a:schemeClr val="tx2">
                  <a:lumMod val="50000"/>
                </a:schemeClr>
              </a:solidFill>
              <a:latin typeface="Montserrat"/>
              <a:cs typeface="Arial"/>
            </a:endParaRPr>
          </a:p>
        </p:txBody>
      </p:sp>
      <p:sp>
        <p:nvSpPr>
          <p:cNvPr id="4" name="TextBox 3">
            <a:extLst>
              <a:ext uri="{FF2B5EF4-FFF2-40B4-BE49-F238E27FC236}">
                <a16:creationId xmlns:a16="http://schemas.microsoft.com/office/drawing/2014/main" id="{1183F9D4-7EAF-49C5-CEF8-9BB64DDD5C5C}"/>
              </a:ext>
            </a:extLst>
          </p:cNvPr>
          <p:cNvSpPr txBox="1"/>
          <p:nvPr/>
        </p:nvSpPr>
        <p:spPr>
          <a:xfrm>
            <a:off x="261946" y="723152"/>
            <a:ext cx="4117549" cy="478849"/>
          </a:xfrm>
          <a:prstGeom prst="rect">
            <a:avLst/>
          </a:prstGeom>
          <a:noFill/>
        </p:spPr>
        <p:txBody>
          <a:bodyPr wrap="square" lIns="91440" tIns="45720" rIns="91440" bIns="45720" anchor="t">
            <a:spAutoFit/>
          </a:bodyPr>
          <a:lstStyle/>
          <a:p>
            <a:pPr marL="285750" indent="-285750">
              <a:lnSpc>
                <a:spcPct val="107000"/>
              </a:lnSpc>
              <a:spcAft>
                <a:spcPts val="800"/>
              </a:spcAft>
              <a:buFont typeface="Arial" panose="020B0604020202020204" pitchFamily="34" charset="0"/>
              <a:buChar char="•"/>
            </a:pPr>
            <a:r>
              <a:rPr lang="en-GB" sz="1200" dirty="0">
                <a:solidFill>
                  <a:srgbClr val="21275B"/>
                </a:solidFill>
                <a:latin typeface="Calibri"/>
                <a:ea typeface="Calibri" panose="020F0502020204030204" pitchFamily="34" charset="0"/>
                <a:cs typeface="Times New Roman"/>
              </a:rPr>
              <a:t>Parents from </a:t>
            </a:r>
            <a:r>
              <a:rPr lang="en-GB" sz="1200" dirty="0">
                <a:solidFill>
                  <a:srgbClr val="21275B"/>
                </a:solidFill>
                <a:effectLst/>
                <a:latin typeface="Calibri"/>
                <a:ea typeface="Calibri" panose="020F0502020204030204" pitchFamily="34" charset="0"/>
                <a:cs typeface="Times New Roman"/>
              </a:rPr>
              <a:t>WellChild were </a:t>
            </a:r>
            <a:r>
              <a:rPr lang="en-GB" sz="1200" dirty="0">
                <a:solidFill>
                  <a:srgbClr val="21275B"/>
                </a:solidFill>
                <a:latin typeface="Calibri"/>
                <a:ea typeface="Calibri" panose="020F0502020204030204" pitchFamily="34" charset="0"/>
                <a:cs typeface="Times New Roman"/>
              </a:rPr>
              <a:t>instrumental in the app development to ensure we met our users' needs. </a:t>
            </a:r>
            <a:endParaRPr lang="en-GB" sz="1200" dirty="0">
              <a:solidFill>
                <a:srgbClr val="21275B"/>
              </a:solidFill>
              <a:effectLst/>
              <a:latin typeface="Calibri"/>
              <a:ea typeface="Calibri" panose="020F0502020204030204" pitchFamily="34" charset="0"/>
              <a:cs typeface="Times New Roman" panose="02020603050405020304" pitchFamily="18" charset="0"/>
            </a:endParaRPr>
          </a:p>
        </p:txBody>
      </p:sp>
      <p:pic>
        <p:nvPicPr>
          <p:cNvPr id="13" name="Picture 12" descr="A group of people sitting around a table playing a board game&#10;&#10;Description automatically generated with medium confidence">
            <a:extLst>
              <a:ext uri="{FF2B5EF4-FFF2-40B4-BE49-F238E27FC236}">
                <a16:creationId xmlns:a16="http://schemas.microsoft.com/office/drawing/2014/main" id="{E04FB285-45F3-2818-1003-59F5EA4A05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4245" y="3199037"/>
            <a:ext cx="2489348" cy="1859200"/>
          </a:xfrm>
          <a:prstGeom prst="rect">
            <a:avLst/>
          </a:prstGeom>
        </p:spPr>
      </p:pic>
    </p:spTree>
    <p:extLst>
      <p:ext uri="{BB962C8B-B14F-4D97-AF65-F5344CB8AC3E}">
        <p14:creationId xmlns:p14="http://schemas.microsoft.com/office/powerpoint/2010/main" val="18296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59C98-EAE0-CD9F-4336-DD4CE171A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104BF-CEE8-A1C3-6443-F63FDE1E203E}"/>
              </a:ext>
            </a:extLst>
          </p:cNvPr>
          <p:cNvSpPr>
            <a:spLocks noGrp="1"/>
          </p:cNvSpPr>
          <p:nvPr>
            <p:ph type="ctrTitle"/>
          </p:nvPr>
        </p:nvSpPr>
        <p:spPr/>
        <p:txBody>
          <a:bodyPr/>
          <a:lstStyle/>
          <a:p>
            <a:r>
              <a:rPr lang="en-GB" sz="1600" dirty="0"/>
              <a:t>Key findings</a:t>
            </a:r>
          </a:p>
        </p:txBody>
      </p:sp>
      <p:sp>
        <p:nvSpPr>
          <p:cNvPr id="10" name="Rectangle 9">
            <a:extLst>
              <a:ext uri="{FF2B5EF4-FFF2-40B4-BE49-F238E27FC236}">
                <a16:creationId xmlns:a16="http://schemas.microsoft.com/office/drawing/2014/main" id="{69908475-1304-295F-6049-2318E89E0887}"/>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32FB445-5AC2-786A-8C3C-99958A7F41B8}"/>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46EEA788-97DF-853E-ABCD-51C18852C8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8FDAEFF3-8E8B-F912-109F-BB9A5F86314D}"/>
                  </a:ext>
                </a:extLst>
              </p:cNvPr>
              <p:cNvGraphicFramePr/>
              <p:nvPr>
                <p:extLst>
                  <p:ext uri="{D42A27DB-BD31-4B8C-83A1-F6EECF244321}">
                    <p14:modId xmlns:p14="http://schemas.microsoft.com/office/powerpoint/2010/main" val="1738275319"/>
                  </p:ext>
                </p:extLst>
              </p:nvPr>
            </p:nvGraphicFramePr>
            <p:xfrm>
              <a:off x="251520" y="717330"/>
              <a:ext cx="4003143" cy="4003037"/>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 name="Chart 5">
                <a:extLst>
                  <a:ext uri="{FF2B5EF4-FFF2-40B4-BE49-F238E27FC236}">
                    <a16:creationId xmlns:a16="http://schemas.microsoft.com/office/drawing/2014/main" id="{8FDAEFF3-8E8B-F912-109F-BB9A5F86314D}"/>
                  </a:ext>
                </a:extLst>
              </p:cNvPr>
              <p:cNvPicPr>
                <a:picLocks noGrp="1" noRot="1" noChangeAspect="1" noMove="1" noResize="1" noEditPoints="1" noAdjustHandles="1" noChangeArrowheads="1" noChangeShapeType="1"/>
              </p:cNvPicPr>
              <p:nvPr/>
            </p:nvPicPr>
            <p:blipFill>
              <a:blip r:embed="rId6"/>
              <a:stretch>
                <a:fillRect/>
              </a:stretch>
            </p:blipFill>
            <p:spPr>
              <a:xfrm>
                <a:off x="251520" y="717330"/>
                <a:ext cx="4003143" cy="4003037"/>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1" name="Chart 10">
                <a:extLst>
                  <a:ext uri="{FF2B5EF4-FFF2-40B4-BE49-F238E27FC236}">
                    <a16:creationId xmlns:a16="http://schemas.microsoft.com/office/drawing/2014/main" id="{742D0E4A-2A55-816D-512F-D715D4A60448}"/>
                  </a:ext>
                </a:extLst>
              </p:cNvPr>
              <p:cNvGraphicFramePr/>
              <p:nvPr>
                <p:extLst>
                  <p:ext uri="{D42A27DB-BD31-4B8C-83A1-F6EECF244321}">
                    <p14:modId xmlns:p14="http://schemas.microsoft.com/office/powerpoint/2010/main" val="18713229"/>
                  </p:ext>
                </p:extLst>
              </p:nvPr>
            </p:nvGraphicFramePr>
            <p:xfrm>
              <a:off x="4364188" y="783566"/>
              <a:ext cx="4320480" cy="4003037"/>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11" name="Chart 10">
                <a:extLst>
                  <a:ext uri="{FF2B5EF4-FFF2-40B4-BE49-F238E27FC236}">
                    <a16:creationId xmlns:a16="http://schemas.microsoft.com/office/drawing/2014/main" id="{742D0E4A-2A55-816D-512F-D715D4A60448}"/>
                  </a:ext>
                </a:extLst>
              </p:cNvPr>
              <p:cNvPicPr>
                <a:picLocks noGrp="1" noRot="1" noChangeAspect="1" noMove="1" noResize="1" noEditPoints="1" noAdjustHandles="1" noChangeArrowheads="1" noChangeShapeType="1"/>
              </p:cNvPicPr>
              <p:nvPr/>
            </p:nvPicPr>
            <p:blipFill>
              <a:blip r:embed="rId8"/>
              <a:stretch>
                <a:fillRect/>
              </a:stretch>
            </p:blipFill>
            <p:spPr>
              <a:xfrm>
                <a:off x="4364188" y="783566"/>
                <a:ext cx="4320480" cy="4003037"/>
              </a:xfrm>
              <a:prstGeom prst="rect">
                <a:avLst/>
              </a:prstGeom>
            </p:spPr>
          </p:pic>
        </mc:Fallback>
      </mc:AlternateContent>
      <p:sp>
        <p:nvSpPr>
          <p:cNvPr id="3" name="Rectangle 2">
            <a:extLst>
              <a:ext uri="{FF2B5EF4-FFF2-40B4-BE49-F238E27FC236}">
                <a16:creationId xmlns:a16="http://schemas.microsoft.com/office/drawing/2014/main" id="{FEDCB4D1-F8EE-56AC-E446-B3C37516EECA}"/>
              </a:ext>
            </a:extLst>
          </p:cNvPr>
          <p:cNvSpPr/>
          <p:nvPr/>
        </p:nvSpPr>
        <p:spPr>
          <a:xfrm>
            <a:off x="7676728" y="48328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607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43276-0BF5-9AE6-281B-4D545EA6F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E5433-8180-1D3A-44B7-DC9DCC6CB6B1}"/>
              </a:ext>
            </a:extLst>
          </p:cNvPr>
          <p:cNvSpPr>
            <a:spLocks noGrp="1"/>
          </p:cNvSpPr>
          <p:nvPr>
            <p:ph type="ctrTitle"/>
          </p:nvPr>
        </p:nvSpPr>
        <p:spPr/>
        <p:txBody>
          <a:bodyPr/>
          <a:lstStyle/>
          <a:p>
            <a:r>
              <a:rPr lang="en-GB" sz="1600" dirty="0"/>
              <a:t>Findings</a:t>
            </a:r>
          </a:p>
        </p:txBody>
      </p:sp>
      <p:sp>
        <p:nvSpPr>
          <p:cNvPr id="10" name="Rectangle 9">
            <a:extLst>
              <a:ext uri="{FF2B5EF4-FFF2-40B4-BE49-F238E27FC236}">
                <a16:creationId xmlns:a16="http://schemas.microsoft.com/office/drawing/2014/main" id="{1F51BE0E-AC3D-8547-A6F8-72FB7E7FA2DC}"/>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B50F89D-601C-9F74-30FF-F2F747E30AFF}"/>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770D406B-C20F-0116-3DA0-542CCB554C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2D345A9C-C6E1-70D6-4B4E-A277037BD0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EB8CD30-2BB4-CE6D-D5AF-D9BD30AE48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sp>
        <p:nvSpPr>
          <p:cNvPr id="25" name="Title 1">
            <a:extLst>
              <a:ext uri="{FF2B5EF4-FFF2-40B4-BE49-F238E27FC236}">
                <a16:creationId xmlns:a16="http://schemas.microsoft.com/office/drawing/2014/main" id="{7A7DFDD5-8050-EEE1-EC46-F88876137241}"/>
              </a:ext>
            </a:extLst>
          </p:cNvPr>
          <p:cNvSpPr txBox="1">
            <a:spLocks/>
          </p:cNvSpPr>
          <p:nvPr/>
        </p:nvSpPr>
        <p:spPr>
          <a:xfrm>
            <a:off x="471526" y="1101118"/>
            <a:ext cx="5244779" cy="275720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pPr marL="171450" indent="-171450">
              <a:buFont typeface="Arial" panose="020B0604020202020204" pitchFamily="34" charset="0"/>
              <a:buChar char="•"/>
            </a:pPr>
            <a:r>
              <a:rPr lang="en-GB" sz="1200" b="0" dirty="0">
                <a:solidFill>
                  <a:srgbClr val="21275B"/>
                </a:solidFill>
              </a:rPr>
              <a:t>Significant burden of care – time and emotion</a:t>
            </a:r>
          </a:p>
          <a:p>
            <a:pPr marL="171450" indent="-171450">
              <a:buFont typeface="Arial" panose="020B0604020202020204" pitchFamily="34" charset="0"/>
              <a:buChar char="•"/>
            </a:pPr>
            <a:endParaRPr lang="en-GB" sz="1200" b="0" dirty="0">
              <a:solidFill>
                <a:srgbClr val="21275B"/>
              </a:solidFill>
            </a:endParaRPr>
          </a:p>
          <a:p>
            <a:pPr marL="171450" indent="-171450">
              <a:buFont typeface="Arial" panose="020B0604020202020204" pitchFamily="34" charset="0"/>
              <a:buChar char="•"/>
            </a:pPr>
            <a:r>
              <a:rPr lang="en-GB" sz="1200" b="0" dirty="0">
                <a:solidFill>
                  <a:srgbClr val="21275B"/>
                </a:solidFill>
              </a:rPr>
              <a:t>Scheduling mechanisms exist; but they are vulnerable to external stressors</a:t>
            </a:r>
          </a:p>
          <a:p>
            <a:pPr marL="171450" indent="-171450">
              <a:buFont typeface="Arial" panose="020B0604020202020204" pitchFamily="34" charset="0"/>
              <a:buChar char="•"/>
            </a:pPr>
            <a:endParaRPr lang="en-GB" sz="1200" b="0" dirty="0">
              <a:solidFill>
                <a:srgbClr val="21275B"/>
              </a:solidFill>
            </a:endParaRPr>
          </a:p>
          <a:p>
            <a:pPr marL="171450" indent="-171450">
              <a:buFont typeface="Arial" panose="020B0604020202020204" pitchFamily="34" charset="0"/>
              <a:buChar char="•"/>
            </a:pPr>
            <a:r>
              <a:rPr lang="en-GB" sz="1200" b="0" dirty="0">
                <a:solidFill>
                  <a:srgbClr val="21275B"/>
                </a:solidFill>
              </a:rPr>
              <a:t>Perceived inadequate communication between caregivers and HCPs</a:t>
            </a:r>
          </a:p>
          <a:p>
            <a:pPr marL="171450" indent="-171450">
              <a:buFont typeface="Arial" panose="020B0604020202020204" pitchFamily="34" charset="0"/>
              <a:buChar char="•"/>
            </a:pPr>
            <a:endParaRPr lang="en-GB" sz="1200" b="0" dirty="0">
              <a:solidFill>
                <a:srgbClr val="21275B"/>
              </a:solidFill>
            </a:endParaRPr>
          </a:p>
          <a:p>
            <a:pPr marL="171450" indent="-171450">
              <a:buFont typeface="Arial" panose="020B0604020202020204" pitchFamily="34" charset="0"/>
              <a:buChar char="•"/>
            </a:pPr>
            <a:r>
              <a:rPr lang="en-GB" sz="1200" b="0" dirty="0">
                <a:solidFill>
                  <a:srgbClr val="21275B"/>
                </a:solidFill>
              </a:rPr>
              <a:t>Perceived lack of coherent care between HCPs themselves</a:t>
            </a:r>
          </a:p>
          <a:p>
            <a:pPr marL="171450" indent="-171450">
              <a:buFont typeface="Arial" panose="020B0604020202020204" pitchFamily="34" charset="0"/>
              <a:buChar char="•"/>
            </a:pPr>
            <a:endParaRPr lang="en-GB" sz="1200" b="0" dirty="0">
              <a:solidFill>
                <a:srgbClr val="21275B"/>
              </a:solidFill>
            </a:endParaRPr>
          </a:p>
          <a:p>
            <a:pPr marL="171450" indent="-171450">
              <a:buFont typeface="Arial" panose="020B0604020202020204" pitchFamily="34" charset="0"/>
              <a:buChar char="•"/>
            </a:pPr>
            <a:r>
              <a:rPr lang="en-GB" sz="1200" b="0" dirty="0">
                <a:solidFill>
                  <a:srgbClr val="21275B"/>
                </a:solidFill>
              </a:rPr>
              <a:t>Primary carer is burdened with keeping track of child’s full medicines history and their daily medicines schedule </a:t>
            </a:r>
          </a:p>
        </p:txBody>
      </p:sp>
      <p:pic>
        <p:nvPicPr>
          <p:cNvPr id="3" name="Picture 2" descr="Chart&#10;&#10;Description automatically generated">
            <a:extLst>
              <a:ext uri="{FF2B5EF4-FFF2-40B4-BE49-F238E27FC236}">
                <a16:creationId xmlns:a16="http://schemas.microsoft.com/office/drawing/2014/main" id="{EE7CD7BB-629D-F856-CECD-BEA7679E62FF}"/>
              </a:ext>
            </a:extLst>
          </p:cNvPr>
          <p:cNvPicPr>
            <a:picLocks noChangeAspect="1"/>
          </p:cNvPicPr>
          <p:nvPr/>
        </p:nvPicPr>
        <p:blipFill rotWithShape="1">
          <a:blip r:embed="rId7">
            <a:extLst>
              <a:ext uri="{28A0092B-C50C-407E-A947-70E740481C1C}">
                <a14:useLocalDpi xmlns:a14="http://schemas.microsoft.com/office/drawing/2010/main" val="0"/>
              </a:ext>
            </a:extLst>
          </a:blip>
          <a:srcRect l="35021" t="41307" r="34989" b="35425"/>
          <a:stretch/>
        </p:blipFill>
        <p:spPr>
          <a:xfrm>
            <a:off x="6125129" y="1629538"/>
            <a:ext cx="2693052" cy="1997348"/>
          </a:xfrm>
          <a:prstGeom prst="rect">
            <a:avLst/>
          </a:prstGeom>
        </p:spPr>
      </p:pic>
    </p:spTree>
    <p:extLst>
      <p:ext uri="{BB962C8B-B14F-4D97-AF65-F5344CB8AC3E}">
        <p14:creationId xmlns:p14="http://schemas.microsoft.com/office/powerpoint/2010/main" val="29896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5B3EB-B542-414B-EECF-4281D2DEF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64031-A976-7F21-9B49-86C7D1AF61F3}"/>
              </a:ext>
            </a:extLst>
          </p:cNvPr>
          <p:cNvSpPr>
            <a:spLocks noGrp="1"/>
          </p:cNvSpPr>
          <p:nvPr>
            <p:ph type="ctrTitle"/>
          </p:nvPr>
        </p:nvSpPr>
        <p:spPr/>
        <p:txBody>
          <a:bodyPr/>
          <a:lstStyle/>
          <a:p>
            <a:r>
              <a:rPr lang="en-GB" sz="1800" b="1" dirty="0">
                <a:solidFill>
                  <a:srgbClr val="C20EA4"/>
                </a:solidFill>
                <a:latin typeface="Montserrat" panose="00000500000000000000" pitchFamily="50" charset="0"/>
              </a:rPr>
              <a:t>Solution?</a:t>
            </a:r>
            <a:endParaRPr lang="en-GB" sz="1600" dirty="0"/>
          </a:p>
        </p:txBody>
      </p:sp>
      <p:sp>
        <p:nvSpPr>
          <p:cNvPr id="10" name="Rectangle 9">
            <a:extLst>
              <a:ext uri="{FF2B5EF4-FFF2-40B4-BE49-F238E27FC236}">
                <a16:creationId xmlns:a16="http://schemas.microsoft.com/office/drawing/2014/main" id="{CA92F438-217D-A950-51DF-A511C51844B9}"/>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BFD4FAD-6300-953C-D884-F7998F81A2F8}"/>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19FEC9F-AFF2-2753-996D-6998FA49F6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CDF399F3-641C-0C42-F9BF-B7F86D9C5C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sp>
        <p:nvSpPr>
          <p:cNvPr id="4" name="TextBox 3">
            <a:extLst>
              <a:ext uri="{FF2B5EF4-FFF2-40B4-BE49-F238E27FC236}">
                <a16:creationId xmlns:a16="http://schemas.microsoft.com/office/drawing/2014/main" id="{513F73D5-82C0-7C59-ABC7-286952590A7E}"/>
              </a:ext>
            </a:extLst>
          </p:cNvPr>
          <p:cNvSpPr txBox="1"/>
          <p:nvPr/>
        </p:nvSpPr>
        <p:spPr>
          <a:xfrm>
            <a:off x="1465985" y="1844014"/>
            <a:ext cx="3593646" cy="1631216"/>
          </a:xfrm>
          <a:prstGeom prst="rect">
            <a:avLst/>
          </a:prstGeom>
          <a:noFill/>
        </p:spPr>
        <p:txBody>
          <a:bodyPr wrap="square">
            <a:spAutoFit/>
          </a:bodyPr>
          <a:lstStyle/>
          <a:p>
            <a:pPr algn="ctr"/>
            <a:r>
              <a:rPr lang="en-GB" sz="2000" dirty="0">
                <a:solidFill>
                  <a:srgbClr val="21275B"/>
                </a:solidFill>
                <a:latin typeface="Montserrat" panose="00000500000000000000" pitchFamily="50" charset="0"/>
              </a:rPr>
              <a:t>An app to </a:t>
            </a:r>
          </a:p>
          <a:p>
            <a:pPr algn="ctr"/>
            <a:r>
              <a:rPr lang="en-GB" sz="2000" b="1" dirty="0">
                <a:solidFill>
                  <a:srgbClr val="21275B"/>
                </a:solidFill>
                <a:latin typeface="Montserrat" panose="00000500000000000000" pitchFamily="50" charset="0"/>
              </a:rPr>
              <a:t>empower</a:t>
            </a:r>
            <a:r>
              <a:rPr lang="en-GB" sz="2000" dirty="0">
                <a:solidFill>
                  <a:srgbClr val="21275B"/>
                </a:solidFill>
                <a:latin typeface="Montserrat" panose="00000500000000000000" pitchFamily="50" charset="0"/>
              </a:rPr>
              <a:t> families to </a:t>
            </a:r>
          </a:p>
          <a:p>
            <a:pPr algn="ctr"/>
            <a:r>
              <a:rPr lang="en-GB" sz="2000" b="1" dirty="0">
                <a:solidFill>
                  <a:srgbClr val="21275B"/>
                </a:solidFill>
                <a:latin typeface="Montserrat" panose="00000500000000000000" pitchFamily="50" charset="0"/>
              </a:rPr>
              <a:t>manage</a:t>
            </a:r>
            <a:r>
              <a:rPr lang="en-GB" sz="2000" dirty="0">
                <a:solidFill>
                  <a:srgbClr val="21275B"/>
                </a:solidFill>
                <a:latin typeface="Montserrat" panose="00000500000000000000" pitchFamily="50" charset="0"/>
              </a:rPr>
              <a:t> </a:t>
            </a:r>
            <a:r>
              <a:rPr lang="en-GB" sz="2000" b="1" dirty="0">
                <a:solidFill>
                  <a:srgbClr val="21275B"/>
                </a:solidFill>
                <a:latin typeface="Montserrat" panose="00000500000000000000" pitchFamily="50" charset="0"/>
              </a:rPr>
              <a:t>&amp;</a:t>
            </a:r>
            <a:r>
              <a:rPr lang="en-GB" sz="2000" dirty="0">
                <a:solidFill>
                  <a:srgbClr val="21275B"/>
                </a:solidFill>
                <a:latin typeface="Montserrat" panose="00000500000000000000" pitchFamily="50" charset="0"/>
              </a:rPr>
              <a:t> </a:t>
            </a:r>
            <a:r>
              <a:rPr lang="en-GB" sz="2000" b="1" dirty="0">
                <a:solidFill>
                  <a:srgbClr val="21275B"/>
                </a:solidFill>
                <a:latin typeface="Montserrat" panose="00000500000000000000" pitchFamily="50" charset="0"/>
              </a:rPr>
              <a:t>communicate</a:t>
            </a:r>
            <a:r>
              <a:rPr lang="en-GB" sz="2000" dirty="0">
                <a:solidFill>
                  <a:srgbClr val="21275B"/>
                </a:solidFill>
                <a:latin typeface="Montserrat" panose="00000500000000000000" pitchFamily="50" charset="0"/>
              </a:rPr>
              <a:t> medication routines to </a:t>
            </a:r>
            <a:r>
              <a:rPr lang="en-GB" sz="2000" b="1" dirty="0">
                <a:solidFill>
                  <a:srgbClr val="21275B"/>
                </a:solidFill>
                <a:latin typeface="Montserrat" panose="00000500000000000000" pitchFamily="50" charset="0"/>
              </a:rPr>
              <a:t>reduce the risk </a:t>
            </a:r>
            <a:r>
              <a:rPr lang="en-GB" sz="2000" dirty="0">
                <a:solidFill>
                  <a:srgbClr val="21275B"/>
                </a:solidFill>
                <a:latin typeface="Montserrat" panose="00000500000000000000" pitchFamily="50" charset="0"/>
              </a:rPr>
              <a:t>of errors</a:t>
            </a:r>
          </a:p>
        </p:txBody>
      </p:sp>
      <p:sp>
        <p:nvSpPr>
          <p:cNvPr id="5" name="Oval 4">
            <a:extLst>
              <a:ext uri="{FF2B5EF4-FFF2-40B4-BE49-F238E27FC236}">
                <a16:creationId xmlns:a16="http://schemas.microsoft.com/office/drawing/2014/main" id="{BABB0474-0DF5-1EA5-471D-6D0F64474D86}"/>
              </a:ext>
            </a:extLst>
          </p:cNvPr>
          <p:cNvSpPr/>
          <p:nvPr/>
        </p:nvSpPr>
        <p:spPr>
          <a:xfrm>
            <a:off x="1210580" y="1275606"/>
            <a:ext cx="4104456" cy="2952328"/>
          </a:xfrm>
          <a:prstGeom prst="ellipse">
            <a:avLst/>
          </a:prstGeom>
          <a:noFill/>
          <a:ln w="38100">
            <a:solidFill>
              <a:srgbClr val="C20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oogle Shape;96;p15">
            <a:extLst>
              <a:ext uri="{FF2B5EF4-FFF2-40B4-BE49-F238E27FC236}">
                <a16:creationId xmlns:a16="http://schemas.microsoft.com/office/drawing/2014/main" id="{E6C3E216-0DB6-DD5C-B7E6-F8DFF9C24D1D}"/>
              </a:ext>
            </a:extLst>
          </p:cNvPr>
          <p:cNvPicPr preferRelativeResize="0"/>
          <p:nvPr/>
        </p:nvPicPr>
        <p:blipFill rotWithShape="1">
          <a:blip r:embed="rId6">
            <a:alphaModFix/>
          </a:blip>
          <a:srcRect t="4751"/>
          <a:stretch/>
        </p:blipFill>
        <p:spPr>
          <a:xfrm>
            <a:off x="6560044" y="61739"/>
            <a:ext cx="2356682" cy="5020022"/>
          </a:xfrm>
          <a:prstGeom prst="rect">
            <a:avLst/>
          </a:prstGeom>
          <a:noFill/>
          <a:ln>
            <a:noFill/>
          </a:ln>
        </p:spPr>
      </p:pic>
    </p:spTree>
    <p:extLst>
      <p:ext uri="{BB962C8B-B14F-4D97-AF65-F5344CB8AC3E}">
        <p14:creationId xmlns:p14="http://schemas.microsoft.com/office/powerpoint/2010/main" val="2128871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7791-B14D-9F3A-72A8-17BB84345140}"/>
              </a:ext>
            </a:extLst>
          </p:cNvPr>
          <p:cNvSpPr>
            <a:spLocks noGrp="1"/>
          </p:cNvSpPr>
          <p:nvPr>
            <p:ph type="title"/>
          </p:nvPr>
        </p:nvSpPr>
        <p:spPr/>
        <p:txBody>
          <a:bodyPr anchor="ctr">
            <a:normAutofit/>
          </a:bodyPr>
          <a:lstStyle/>
          <a:p>
            <a:r>
              <a:rPr lang="en-GB" sz="2000"/>
              <a:t>The medicines management app – setting up profiles</a:t>
            </a:r>
          </a:p>
        </p:txBody>
      </p:sp>
      <p:graphicFrame>
        <p:nvGraphicFramePr>
          <p:cNvPr id="9" name="Table 8">
            <a:extLst>
              <a:ext uri="{FF2B5EF4-FFF2-40B4-BE49-F238E27FC236}">
                <a16:creationId xmlns:a16="http://schemas.microsoft.com/office/drawing/2014/main" id="{3A3FB0D0-901B-8970-E389-BDEF28733979}"/>
              </a:ext>
            </a:extLst>
          </p:cNvPr>
          <p:cNvGraphicFramePr>
            <a:graphicFrameLocks noGrp="1"/>
          </p:cNvGraphicFramePr>
          <p:nvPr>
            <p:extLst>
              <p:ext uri="{D42A27DB-BD31-4B8C-83A1-F6EECF244321}">
                <p14:modId xmlns:p14="http://schemas.microsoft.com/office/powerpoint/2010/main" val="1641486224"/>
              </p:ext>
            </p:extLst>
          </p:nvPr>
        </p:nvGraphicFramePr>
        <p:xfrm>
          <a:off x="567070" y="839470"/>
          <a:ext cx="7754679" cy="4114800"/>
        </p:xfrm>
        <a:graphic>
          <a:graphicData uri="http://schemas.openxmlformats.org/drawingml/2006/table">
            <a:tbl>
              <a:tblPr firstRow="1" bandRow="1">
                <a:tableStyleId>{69CF1AB2-1976-4502-BF36-3FF5EA218861}</a:tableStyleId>
              </a:tblPr>
              <a:tblGrid>
                <a:gridCol w="2584893">
                  <a:extLst>
                    <a:ext uri="{9D8B030D-6E8A-4147-A177-3AD203B41FA5}">
                      <a16:colId xmlns:a16="http://schemas.microsoft.com/office/drawing/2014/main" val="1771218783"/>
                    </a:ext>
                  </a:extLst>
                </a:gridCol>
                <a:gridCol w="2584893">
                  <a:extLst>
                    <a:ext uri="{9D8B030D-6E8A-4147-A177-3AD203B41FA5}">
                      <a16:colId xmlns:a16="http://schemas.microsoft.com/office/drawing/2014/main" val="2232465400"/>
                    </a:ext>
                  </a:extLst>
                </a:gridCol>
                <a:gridCol w="2584893">
                  <a:extLst>
                    <a:ext uri="{9D8B030D-6E8A-4147-A177-3AD203B41FA5}">
                      <a16:colId xmlns:a16="http://schemas.microsoft.com/office/drawing/2014/main" val="3829112387"/>
                    </a:ext>
                  </a:extLst>
                </a:gridCol>
              </a:tblGrid>
              <a:tr h="370840">
                <a:tc>
                  <a:txBody>
                    <a:bodyPr/>
                    <a:lstStyle/>
                    <a:p>
                      <a:pPr algn="ctr"/>
                      <a:r>
                        <a:rPr lang="en-GB" sz="1200" b="1" kern="1200" dirty="0">
                          <a:solidFill>
                            <a:schemeClr val="dk1"/>
                          </a:solidFill>
                          <a:effectLst/>
                          <a:latin typeface="+mn-lt"/>
                          <a:ea typeface="+mn-ea"/>
                          <a:cs typeface="+mn-cs"/>
                        </a:rPr>
                        <a:t>Setting up account to log on </a:t>
                      </a:r>
                    </a:p>
                    <a:p>
                      <a:pPr algn="ctr"/>
                      <a:r>
                        <a:rPr lang="en-GB" sz="1200" b="1" kern="1200" dirty="0">
                          <a:solidFill>
                            <a:schemeClr val="dk1"/>
                          </a:solidFill>
                          <a:effectLst/>
                          <a:latin typeface="+mn-lt"/>
                          <a:ea typeface="+mn-ea"/>
                          <a:cs typeface="+mn-cs"/>
                        </a:rPr>
                        <a:t>– using facial recognition</a:t>
                      </a:r>
                      <a:endParaRPr lang="en-GB"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A section for the child’s </a:t>
                      </a:r>
                    </a:p>
                    <a:p>
                      <a:pPr algn="ctr"/>
                      <a:r>
                        <a:rPr lang="en-GB" sz="1200" dirty="0"/>
                        <a:t>medical profile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Parent/primary carer profile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985673"/>
                  </a:ext>
                </a:extLst>
              </a:tr>
              <a:tr h="370840">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219173"/>
                  </a:ext>
                </a:extLst>
              </a:tr>
            </a:tbl>
          </a:graphicData>
        </a:graphic>
      </p:graphicFrame>
      <p:pic>
        <p:nvPicPr>
          <p:cNvPr id="11" name="Picture 10" descr="A person and a child&#10;&#10;Description automatically generated">
            <a:extLst>
              <a:ext uri="{FF2B5EF4-FFF2-40B4-BE49-F238E27FC236}">
                <a16:creationId xmlns:a16="http://schemas.microsoft.com/office/drawing/2014/main" id="{E63DBE3F-AA1A-1494-FCAE-7670B4B6AC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83" r="-442" b="2869"/>
          <a:stretch/>
        </p:blipFill>
        <p:spPr bwMode="auto">
          <a:xfrm>
            <a:off x="822251" y="1351094"/>
            <a:ext cx="1836751" cy="3543928"/>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10ADD272-B366-0D28-9256-D630193793B4}"/>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creenshot of a personal details&#10;&#10;Description automatically generated">
            <a:extLst>
              <a:ext uri="{FF2B5EF4-FFF2-40B4-BE49-F238E27FC236}">
                <a16:creationId xmlns:a16="http://schemas.microsoft.com/office/drawing/2014/main" id="{4F4F3508-B192-3A89-5F4B-501094C5ED36}"/>
              </a:ext>
            </a:extLst>
          </p:cNvPr>
          <p:cNvPicPr>
            <a:picLocks noChangeAspect="1"/>
          </p:cNvPicPr>
          <p:nvPr/>
        </p:nvPicPr>
        <p:blipFill rotWithShape="1">
          <a:blip r:embed="rId3"/>
          <a:srcRect t="5044" r="-1928" b="14149"/>
          <a:stretch/>
        </p:blipFill>
        <p:spPr>
          <a:xfrm>
            <a:off x="3429656" y="1356401"/>
            <a:ext cx="1958165" cy="3441917"/>
          </a:xfrm>
          <a:prstGeom prst="rect">
            <a:avLst/>
          </a:prstGeom>
        </p:spPr>
      </p:pic>
      <p:pic>
        <p:nvPicPr>
          <p:cNvPr id="3" name="Picture 2" descr="A close-up of numbers&#10;&#10;Description automatically generated">
            <a:extLst>
              <a:ext uri="{FF2B5EF4-FFF2-40B4-BE49-F238E27FC236}">
                <a16:creationId xmlns:a16="http://schemas.microsoft.com/office/drawing/2014/main" id="{9FF64FAD-4382-0A65-A0D2-87081AFB59E4}"/>
              </a:ext>
            </a:extLst>
          </p:cNvPr>
          <p:cNvPicPr>
            <a:picLocks noChangeAspect="1"/>
          </p:cNvPicPr>
          <p:nvPr/>
        </p:nvPicPr>
        <p:blipFill rotWithShape="1">
          <a:blip r:embed="rId4"/>
          <a:srcRect l="4740" r="1835" b="1316"/>
          <a:stretch/>
        </p:blipFill>
        <p:spPr>
          <a:xfrm>
            <a:off x="4549246" y="4068763"/>
            <a:ext cx="611510" cy="492168"/>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AC2CACE6-E576-FA68-9592-F068042AB8D1}"/>
              </a:ext>
            </a:extLst>
          </p:cNvPr>
          <p:cNvPicPr>
            <a:picLocks noChangeAspect="1"/>
          </p:cNvPicPr>
          <p:nvPr/>
        </p:nvPicPr>
        <p:blipFill>
          <a:blip r:embed="rId5"/>
          <a:srcRect t="9143"/>
          <a:stretch/>
        </p:blipFill>
        <p:spPr>
          <a:xfrm>
            <a:off x="6280346" y="1426942"/>
            <a:ext cx="1725428" cy="3392231"/>
          </a:xfrm>
          <a:prstGeom prst="rect">
            <a:avLst/>
          </a:prstGeom>
        </p:spPr>
      </p:pic>
    </p:spTree>
    <p:extLst>
      <p:ext uri="{BB962C8B-B14F-4D97-AF65-F5344CB8AC3E}">
        <p14:creationId xmlns:p14="http://schemas.microsoft.com/office/powerpoint/2010/main" val="1866021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7791-B14D-9F3A-72A8-17BB84345140}"/>
              </a:ext>
            </a:extLst>
          </p:cNvPr>
          <p:cNvSpPr>
            <a:spLocks noGrp="1"/>
          </p:cNvSpPr>
          <p:nvPr>
            <p:ph type="title"/>
          </p:nvPr>
        </p:nvSpPr>
        <p:spPr/>
        <p:txBody>
          <a:bodyPr anchor="ctr">
            <a:normAutofit/>
          </a:bodyPr>
          <a:lstStyle/>
          <a:p>
            <a:r>
              <a:rPr lang="en-GB" sz="2000" dirty="0"/>
              <a:t>Ensuring accurate medicine information entry</a:t>
            </a:r>
          </a:p>
        </p:txBody>
      </p:sp>
      <p:graphicFrame>
        <p:nvGraphicFramePr>
          <p:cNvPr id="9" name="Table 8">
            <a:extLst>
              <a:ext uri="{FF2B5EF4-FFF2-40B4-BE49-F238E27FC236}">
                <a16:creationId xmlns:a16="http://schemas.microsoft.com/office/drawing/2014/main" id="{3A3FB0D0-901B-8970-E389-BDEF28733979}"/>
              </a:ext>
            </a:extLst>
          </p:cNvPr>
          <p:cNvGraphicFramePr>
            <a:graphicFrameLocks noGrp="1"/>
          </p:cNvGraphicFramePr>
          <p:nvPr>
            <p:extLst>
              <p:ext uri="{D42A27DB-BD31-4B8C-83A1-F6EECF244321}">
                <p14:modId xmlns:p14="http://schemas.microsoft.com/office/powerpoint/2010/main" val="599978415"/>
              </p:ext>
            </p:extLst>
          </p:nvPr>
        </p:nvGraphicFramePr>
        <p:xfrm>
          <a:off x="323528" y="767301"/>
          <a:ext cx="8373616" cy="4114800"/>
        </p:xfrm>
        <a:graphic>
          <a:graphicData uri="http://schemas.openxmlformats.org/drawingml/2006/table">
            <a:tbl>
              <a:tblPr firstRow="1" bandRow="1">
                <a:tableStyleId>{69CF1AB2-1976-4502-BF36-3FF5EA218861}</a:tableStyleId>
              </a:tblPr>
              <a:tblGrid>
                <a:gridCol w="2791205">
                  <a:extLst>
                    <a:ext uri="{9D8B030D-6E8A-4147-A177-3AD203B41FA5}">
                      <a16:colId xmlns:a16="http://schemas.microsoft.com/office/drawing/2014/main" val="1771218783"/>
                    </a:ext>
                  </a:extLst>
                </a:gridCol>
                <a:gridCol w="3043263">
                  <a:extLst>
                    <a:ext uri="{9D8B030D-6E8A-4147-A177-3AD203B41FA5}">
                      <a16:colId xmlns:a16="http://schemas.microsoft.com/office/drawing/2014/main" val="2232465400"/>
                    </a:ext>
                  </a:extLst>
                </a:gridCol>
                <a:gridCol w="2539148">
                  <a:extLst>
                    <a:ext uri="{9D8B030D-6E8A-4147-A177-3AD203B41FA5}">
                      <a16:colId xmlns:a16="http://schemas.microsoft.com/office/drawing/2014/main" val="3829112387"/>
                    </a:ext>
                  </a:extLst>
                </a:gridCol>
              </a:tblGrid>
              <a:tr h="370840">
                <a:tc>
                  <a:txBody>
                    <a:bodyPr/>
                    <a:lstStyle/>
                    <a:p>
                      <a:pPr algn="ctr"/>
                      <a:r>
                        <a:rPr lang="en-GB" sz="1200"/>
                        <a:t>Step by step support to help parents add a new medicine on to the app</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Helpful text boxes to enter the key medicine’s information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Clear guidance to ensure medicine strength is correctly entered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985673"/>
                  </a:ext>
                </a:extLst>
              </a:tr>
              <a:tr h="370840">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219173"/>
                  </a:ext>
                </a:extLst>
              </a:tr>
            </a:tbl>
          </a:graphicData>
        </a:graphic>
      </p:graphicFrame>
      <p:pic>
        <p:nvPicPr>
          <p:cNvPr id="12" name="Picture 11" descr="A screenshot of a phone&#10;&#10;Description automatically generated">
            <a:extLst>
              <a:ext uri="{FF2B5EF4-FFF2-40B4-BE49-F238E27FC236}">
                <a16:creationId xmlns:a16="http://schemas.microsoft.com/office/drawing/2014/main" id="{F215CD5A-7DC1-E4D7-0CC2-FAC0120EB7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95"/>
          <a:stretch/>
        </p:blipFill>
        <p:spPr bwMode="auto">
          <a:xfrm>
            <a:off x="815119" y="1285082"/>
            <a:ext cx="1746625" cy="3597019"/>
          </a:xfrm>
          <a:prstGeom prst="rect">
            <a:avLst/>
          </a:prstGeom>
          <a:ln>
            <a:noFill/>
          </a:ln>
          <a:extLst>
            <a:ext uri="{53640926-AAD7-44D8-BBD7-CCE9431645EC}">
              <a14:shadowObscured xmlns:a14="http://schemas.microsoft.com/office/drawing/2010/main"/>
            </a:ext>
          </a:extLst>
        </p:spPr>
      </p:pic>
      <p:pic>
        <p:nvPicPr>
          <p:cNvPr id="13" name="Picture 12" descr="A screenshot of a phone&#10;&#10;Description automatically generated">
            <a:extLst>
              <a:ext uri="{FF2B5EF4-FFF2-40B4-BE49-F238E27FC236}">
                <a16:creationId xmlns:a16="http://schemas.microsoft.com/office/drawing/2014/main" id="{A5BAD47B-71D0-D515-F91B-8D765C268E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9"/>
          <a:stretch/>
        </p:blipFill>
        <p:spPr bwMode="auto">
          <a:xfrm>
            <a:off x="3779444" y="1332770"/>
            <a:ext cx="1746624" cy="3603387"/>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10ADD272-B366-0D28-9256-D630193793B4}"/>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phone&#10;&#10;Description automatically generated">
            <a:extLst>
              <a:ext uri="{FF2B5EF4-FFF2-40B4-BE49-F238E27FC236}">
                <a16:creationId xmlns:a16="http://schemas.microsoft.com/office/drawing/2014/main" id="{0EA17CBA-8C95-41E4-64E8-975DBC22A1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6"/>
          <a:stretch/>
        </p:blipFill>
        <p:spPr bwMode="auto">
          <a:xfrm>
            <a:off x="6575110" y="1339257"/>
            <a:ext cx="1753771" cy="3596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1119100" y="559500"/>
            <a:ext cx="7465500" cy="2808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GB" dirty="0">
                <a:solidFill>
                  <a:srgbClr val="00B0F0"/>
                </a:solidFill>
                <a:latin typeface="Montserrat" panose="00000500000000000000" pitchFamily="50" charset="0"/>
              </a:rPr>
              <a:t>Medication list</a:t>
            </a:r>
            <a:endParaRPr dirty="0">
              <a:solidFill>
                <a:srgbClr val="00B0F0"/>
              </a:solidFill>
              <a:latin typeface="Montserrat" panose="00000500000000000000" pitchFamily="50" charset="0"/>
            </a:endParaRPr>
          </a:p>
        </p:txBody>
      </p:sp>
      <p:pic>
        <p:nvPicPr>
          <p:cNvPr id="174" name="Google Shape;174;p21"/>
          <p:cNvPicPr preferRelativeResize="0"/>
          <p:nvPr/>
        </p:nvPicPr>
        <p:blipFill>
          <a:blip r:embed="rId3">
            <a:alphaModFix/>
          </a:blip>
          <a:stretch>
            <a:fillRect/>
          </a:stretch>
        </p:blipFill>
        <p:spPr>
          <a:xfrm>
            <a:off x="6568725" y="4092"/>
            <a:ext cx="2521525" cy="5139408"/>
          </a:xfrm>
          <a:prstGeom prst="rect">
            <a:avLst/>
          </a:prstGeom>
          <a:noFill/>
          <a:ln>
            <a:noFill/>
          </a:ln>
        </p:spPr>
      </p:pic>
      <p:pic>
        <p:nvPicPr>
          <p:cNvPr id="175" name="Google Shape;175;p21"/>
          <p:cNvPicPr preferRelativeResize="0"/>
          <p:nvPr/>
        </p:nvPicPr>
        <p:blipFill>
          <a:blip r:embed="rId4">
            <a:alphaModFix/>
          </a:blip>
          <a:stretch>
            <a:fillRect/>
          </a:stretch>
        </p:blipFill>
        <p:spPr>
          <a:xfrm>
            <a:off x="3921674" y="0"/>
            <a:ext cx="2521516" cy="5143501"/>
          </a:xfrm>
          <a:prstGeom prst="rect">
            <a:avLst/>
          </a:prstGeom>
          <a:noFill/>
          <a:ln>
            <a:noFill/>
          </a:ln>
        </p:spPr>
      </p:pic>
      <p:pic>
        <p:nvPicPr>
          <p:cNvPr id="176" name="Google Shape;176;p21"/>
          <p:cNvPicPr preferRelativeResize="0"/>
          <p:nvPr/>
        </p:nvPicPr>
        <p:blipFill>
          <a:blip r:embed="rId5">
            <a:alphaModFix/>
          </a:blip>
          <a:stretch>
            <a:fillRect/>
          </a:stretch>
        </p:blipFill>
        <p:spPr>
          <a:xfrm rot="10800000">
            <a:off x="3002025" y="959950"/>
            <a:ext cx="964750" cy="479775"/>
          </a:xfrm>
          <a:prstGeom prst="rect">
            <a:avLst/>
          </a:prstGeom>
          <a:noFill/>
          <a:ln>
            <a:noFill/>
          </a:ln>
        </p:spPr>
      </p:pic>
      <p:sp>
        <p:nvSpPr>
          <p:cNvPr id="177" name="Google Shape;177;p21"/>
          <p:cNvSpPr txBox="1"/>
          <p:nvPr/>
        </p:nvSpPr>
        <p:spPr>
          <a:xfrm>
            <a:off x="849418" y="1151657"/>
            <a:ext cx="2089840"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Split into “Regular” and “As required” medicine</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pic>
        <p:nvPicPr>
          <p:cNvPr id="178" name="Google Shape;178;p21"/>
          <p:cNvPicPr preferRelativeResize="0"/>
          <p:nvPr/>
        </p:nvPicPr>
        <p:blipFill>
          <a:blip r:embed="rId5">
            <a:alphaModFix/>
          </a:blip>
          <a:stretch>
            <a:fillRect/>
          </a:stretch>
        </p:blipFill>
        <p:spPr>
          <a:xfrm rot="10800000">
            <a:off x="3002025" y="2177450"/>
            <a:ext cx="964750" cy="479775"/>
          </a:xfrm>
          <a:prstGeom prst="rect">
            <a:avLst/>
          </a:prstGeom>
          <a:noFill/>
          <a:ln>
            <a:noFill/>
          </a:ln>
        </p:spPr>
      </p:pic>
      <p:sp>
        <p:nvSpPr>
          <p:cNvPr id="179" name="Google Shape;179;p21"/>
          <p:cNvSpPr txBox="1"/>
          <p:nvPr/>
        </p:nvSpPr>
        <p:spPr>
          <a:xfrm>
            <a:off x="1020075" y="2333175"/>
            <a:ext cx="2052624"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Take a picture of the exact box and label</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sp>
        <p:nvSpPr>
          <p:cNvPr id="180" name="Google Shape;180;p21"/>
          <p:cNvSpPr txBox="1"/>
          <p:nvPr/>
        </p:nvSpPr>
        <p:spPr>
          <a:xfrm>
            <a:off x="1305723" y="3394951"/>
            <a:ext cx="2429328" cy="7386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Add a new medicine, including dosage and administration details</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pic>
        <p:nvPicPr>
          <p:cNvPr id="181" name="Google Shape;181;p21"/>
          <p:cNvPicPr preferRelativeResize="0"/>
          <p:nvPr/>
        </p:nvPicPr>
        <p:blipFill>
          <a:blip r:embed="rId6">
            <a:alphaModFix/>
          </a:blip>
          <a:stretch>
            <a:fillRect/>
          </a:stretch>
        </p:blipFill>
        <p:spPr>
          <a:xfrm rot="10800000">
            <a:off x="3072700" y="4166675"/>
            <a:ext cx="990250" cy="463150"/>
          </a:xfrm>
          <a:prstGeom prst="rect">
            <a:avLst/>
          </a:prstGeom>
          <a:noFill/>
          <a:ln>
            <a:noFill/>
          </a:ln>
        </p:spPr>
      </p:pic>
      <p:sp>
        <p:nvSpPr>
          <p:cNvPr id="2" name="Rectangle 1">
            <a:extLst>
              <a:ext uri="{FF2B5EF4-FFF2-40B4-BE49-F238E27FC236}">
                <a16:creationId xmlns:a16="http://schemas.microsoft.com/office/drawing/2014/main" id="{67915DD8-C61A-7952-EF23-5CFF33122589}"/>
              </a:ext>
            </a:extLst>
          </p:cNvPr>
          <p:cNvSpPr/>
          <p:nvPr/>
        </p:nvSpPr>
        <p:spPr>
          <a:xfrm>
            <a:off x="0" y="-45835"/>
            <a:ext cx="662981" cy="5189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141476-B3D7-99E9-8E52-CF4E564B6B8C}"/>
              </a:ext>
            </a:extLst>
          </p:cNvPr>
          <p:cNvSpPr/>
          <p:nvPr/>
        </p:nvSpPr>
        <p:spPr>
          <a:xfrm>
            <a:off x="0" y="4303868"/>
            <a:ext cx="2866953" cy="856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1119100" y="559500"/>
            <a:ext cx="3021600" cy="2808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GB" sz="1800" dirty="0">
                <a:solidFill>
                  <a:srgbClr val="00B0F0"/>
                </a:solidFill>
                <a:latin typeface="Montserrat" panose="00000500000000000000" pitchFamily="50" charset="0"/>
              </a:rPr>
              <a:t>Calendar and daily medication schedule</a:t>
            </a:r>
            <a:endParaRPr sz="1800" dirty="0">
              <a:solidFill>
                <a:srgbClr val="00B0F0"/>
              </a:solidFill>
              <a:latin typeface="Montserrat" panose="00000500000000000000" pitchFamily="50" charset="0"/>
            </a:endParaRPr>
          </a:p>
        </p:txBody>
      </p:sp>
      <p:pic>
        <p:nvPicPr>
          <p:cNvPr id="160" name="Google Shape;160;p20"/>
          <p:cNvPicPr preferRelativeResize="0"/>
          <p:nvPr/>
        </p:nvPicPr>
        <p:blipFill>
          <a:blip r:embed="rId3">
            <a:alphaModFix/>
          </a:blip>
          <a:stretch>
            <a:fillRect/>
          </a:stretch>
        </p:blipFill>
        <p:spPr>
          <a:xfrm>
            <a:off x="4424944" y="0"/>
            <a:ext cx="2544132" cy="5143501"/>
          </a:xfrm>
          <a:prstGeom prst="rect">
            <a:avLst/>
          </a:prstGeom>
          <a:noFill/>
          <a:ln>
            <a:noFill/>
          </a:ln>
        </p:spPr>
      </p:pic>
      <p:pic>
        <p:nvPicPr>
          <p:cNvPr id="161" name="Google Shape;161;p20"/>
          <p:cNvPicPr preferRelativeResize="0"/>
          <p:nvPr/>
        </p:nvPicPr>
        <p:blipFill>
          <a:blip r:embed="rId4">
            <a:alphaModFix/>
          </a:blip>
          <a:stretch>
            <a:fillRect/>
          </a:stretch>
        </p:blipFill>
        <p:spPr>
          <a:xfrm rot="10800000">
            <a:off x="3460200" y="1261337"/>
            <a:ext cx="964750" cy="479775"/>
          </a:xfrm>
          <a:prstGeom prst="rect">
            <a:avLst/>
          </a:prstGeom>
          <a:noFill/>
          <a:ln>
            <a:noFill/>
          </a:ln>
        </p:spPr>
      </p:pic>
      <p:sp>
        <p:nvSpPr>
          <p:cNvPr id="162" name="Google Shape;162;p20"/>
          <p:cNvSpPr txBox="1"/>
          <p:nvPr/>
        </p:nvSpPr>
        <p:spPr>
          <a:xfrm>
            <a:off x="1046719" y="1619975"/>
            <a:ext cx="2725800"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View the medication schedule for any given day</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pic>
        <p:nvPicPr>
          <p:cNvPr id="163" name="Google Shape;163;p20"/>
          <p:cNvPicPr preferRelativeResize="0"/>
          <p:nvPr/>
        </p:nvPicPr>
        <p:blipFill>
          <a:blip r:embed="rId4">
            <a:alphaModFix/>
          </a:blip>
          <a:stretch>
            <a:fillRect/>
          </a:stretch>
        </p:blipFill>
        <p:spPr>
          <a:xfrm rot="10800000">
            <a:off x="3460200" y="2420450"/>
            <a:ext cx="964750" cy="479775"/>
          </a:xfrm>
          <a:prstGeom prst="rect">
            <a:avLst/>
          </a:prstGeom>
          <a:noFill/>
          <a:ln>
            <a:noFill/>
          </a:ln>
        </p:spPr>
      </p:pic>
      <p:sp>
        <p:nvSpPr>
          <p:cNvPr id="164" name="Google Shape;164;p20"/>
          <p:cNvSpPr txBox="1"/>
          <p:nvPr/>
        </p:nvSpPr>
        <p:spPr>
          <a:xfrm>
            <a:off x="947225" y="2593450"/>
            <a:ext cx="2725800" cy="7386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Overview of administration details for each medicine that day</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pic>
        <p:nvPicPr>
          <p:cNvPr id="165" name="Google Shape;165;p20"/>
          <p:cNvPicPr preferRelativeResize="0"/>
          <p:nvPr/>
        </p:nvPicPr>
        <p:blipFill>
          <a:blip r:embed="rId4">
            <a:alphaModFix/>
          </a:blip>
          <a:stretch>
            <a:fillRect/>
          </a:stretch>
        </p:blipFill>
        <p:spPr>
          <a:xfrm>
            <a:off x="6909475" y="2132000"/>
            <a:ext cx="964750" cy="479775"/>
          </a:xfrm>
          <a:prstGeom prst="rect">
            <a:avLst/>
          </a:prstGeom>
          <a:noFill/>
          <a:ln>
            <a:noFill/>
          </a:ln>
        </p:spPr>
      </p:pic>
      <p:sp>
        <p:nvSpPr>
          <p:cNvPr id="166" name="Google Shape;166;p20"/>
          <p:cNvSpPr txBox="1"/>
          <p:nvPr/>
        </p:nvSpPr>
        <p:spPr>
          <a:xfrm>
            <a:off x="6969075" y="1409075"/>
            <a:ext cx="2247900"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Record when you’ve given or skipped the medicine</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pic>
        <p:nvPicPr>
          <p:cNvPr id="167" name="Google Shape;167;p20"/>
          <p:cNvPicPr preferRelativeResize="0"/>
          <p:nvPr/>
        </p:nvPicPr>
        <p:blipFill>
          <a:blip r:embed="rId4">
            <a:alphaModFix/>
          </a:blip>
          <a:stretch>
            <a:fillRect/>
          </a:stretch>
        </p:blipFill>
        <p:spPr>
          <a:xfrm>
            <a:off x="6939275" y="4220775"/>
            <a:ext cx="964750" cy="479775"/>
          </a:xfrm>
          <a:prstGeom prst="rect">
            <a:avLst/>
          </a:prstGeom>
          <a:noFill/>
          <a:ln>
            <a:noFill/>
          </a:ln>
        </p:spPr>
      </p:pic>
      <p:sp>
        <p:nvSpPr>
          <p:cNvPr id="168" name="Google Shape;168;p20"/>
          <p:cNvSpPr txBox="1"/>
          <p:nvPr/>
        </p:nvSpPr>
        <p:spPr>
          <a:xfrm>
            <a:off x="7253320" y="3666807"/>
            <a:ext cx="1891390"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rPr>
              <a:t>Schedule a new medicine  </a:t>
            </a:r>
            <a:endParaRPr kumimoji="0" sz="1200" b="0" i="0" u="none" strike="noStrike" kern="0" cap="none" spc="0" normalizeH="0" baseline="0" noProof="0" dirty="0">
              <a:ln>
                <a:noFill/>
              </a:ln>
              <a:solidFill>
                <a:srgbClr val="000000"/>
              </a:solidFill>
              <a:effectLst/>
              <a:uLnTx/>
              <a:uFillTx/>
              <a:latin typeface="Montserrat" panose="00000500000000000000" pitchFamily="50" charset="0"/>
              <a:ea typeface="Poppins"/>
              <a:cs typeface="Poppins"/>
              <a:sym typeface="Poppins"/>
            </a:endParaRPr>
          </a:p>
        </p:txBody>
      </p:sp>
      <p:sp>
        <p:nvSpPr>
          <p:cNvPr id="2" name="Rectangle 1">
            <a:extLst>
              <a:ext uri="{FF2B5EF4-FFF2-40B4-BE49-F238E27FC236}">
                <a16:creationId xmlns:a16="http://schemas.microsoft.com/office/drawing/2014/main" id="{C6C499EB-6695-6895-068F-92E14214DF9F}"/>
              </a:ext>
            </a:extLst>
          </p:cNvPr>
          <p:cNvSpPr/>
          <p:nvPr/>
        </p:nvSpPr>
        <p:spPr>
          <a:xfrm>
            <a:off x="0" y="-45835"/>
            <a:ext cx="662981" cy="5189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CA560F2-39C9-D27F-1798-C9040DEAA81F}"/>
              </a:ext>
            </a:extLst>
          </p:cNvPr>
          <p:cNvSpPr/>
          <p:nvPr/>
        </p:nvSpPr>
        <p:spPr>
          <a:xfrm>
            <a:off x="144378" y="4315539"/>
            <a:ext cx="4118239" cy="8446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4" name="Rectangle 3">
            <a:extLst>
              <a:ext uri="{FF2B5EF4-FFF2-40B4-BE49-F238E27FC236}">
                <a16:creationId xmlns:a16="http://schemas.microsoft.com/office/drawing/2014/main" id="{E0FC38B4-92F2-D99E-D4C3-07BE21EC58F8}"/>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Google Shape;186;p22"/>
          <p:cNvSpPr txBox="1">
            <a:spLocks noGrp="1"/>
          </p:cNvSpPr>
          <p:nvPr>
            <p:ph type="body" idx="1"/>
          </p:nvPr>
        </p:nvSpPr>
        <p:spPr>
          <a:xfrm>
            <a:off x="1119100" y="959950"/>
            <a:ext cx="3642900" cy="3048000"/>
          </a:xfrm>
          <a:prstGeom prst="rect">
            <a:avLst/>
          </a:prstGeom>
        </p:spPr>
        <p:txBody>
          <a:bodyPr spcFirstLastPara="1" wrap="square" lIns="0" tIns="0" rIns="0" bIns="0" anchor="t" anchorCtr="0">
            <a:noAutofit/>
          </a:bodyPr>
          <a:lstStyle/>
          <a:p>
            <a:pPr marL="0" lvl="0" indent="0" algn="l" rtl="0">
              <a:spcBef>
                <a:spcPts val="900"/>
              </a:spcBef>
              <a:spcAft>
                <a:spcPts val="900"/>
              </a:spcAft>
              <a:buNone/>
            </a:pPr>
            <a:r>
              <a:rPr lang="en-GB" sz="1200" dirty="0">
                <a:latin typeface="Poppins" panose="00000500000000000000" pitchFamily="2" charset="0"/>
                <a:cs typeface="Poppins" panose="00000500000000000000" pitchFamily="2" charset="0"/>
              </a:rPr>
              <a:t>You can schedule regular medicines and enable reminders to give them</a:t>
            </a:r>
            <a:r>
              <a:rPr lang="en-GB" sz="1400" dirty="0"/>
              <a:t>.</a:t>
            </a:r>
            <a:endParaRPr sz="1400" dirty="0"/>
          </a:p>
        </p:txBody>
      </p:sp>
      <p:pic>
        <p:nvPicPr>
          <p:cNvPr id="187" name="Google Shape;187;p22"/>
          <p:cNvPicPr preferRelativeResize="0"/>
          <p:nvPr/>
        </p:nvPicPr>
        <p:blipFill>
          <a:blip r:embed="rId3">
            <a:alphaModFix/>
          </a:blip>
          <a:srcRect t="3977"/>
          <a:stretch/>
        </p:blipFill>
        <p:spPr>
          <a:xfrm>
            <a:off x="5508975" y="311887"/>
            <a:ext cx="2764300" cy="4714987"/>
          </a:xfrm>
          <a:prstGeom prst="rect">
            <a:avLst/>
          </a:prstGeom>
          <a:noFill/>
          <a:ln>
            <a:noFill/>
          </a:ln>
        </p:spPr>
      </p:pic>
      <p:sp>
        <p:nvSpPr>
          <p:cNvPr id="188" name="Google Shape;188;p22"/>
          <p:cNvSpPr txBox="1">
            <a:spLocks noGrp="1"/>
          </p:cNvSpPr>
          <p:nvPr>
            <p:ph type="title"/>
          </p:nvPr>
        </p:nvSpPr>
        <p:spPr>
          <a:xfrm>
            <a:off x="1119100" y="559500"/>
            <a:ext cx="7465500" cy="2808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GB" dirty="0">
                <a:solidFill>
                  <a:srgbClr val="00B0F0"/>
                </a:solidFill>
                <a:latin typeface="Montserrat" panose="00000500000000000000" pitchFamily="50" charset="0"/>
              </a:rPr>
              <a:t>Scheduling a medicine</a:t>
            </a:r>
            <a:endParaRPr dirty="0">
              <a:solidFill>
                <a:srgbClr val="00B0F0"/>
              </a:solidFill>
              <a:latin typeface="Montserrat" panose="00000500000000000000" pitchFamily="50" charset="0"/>
            </a:endParaRPr>
          </a:p>
        </p:txBody>
      </p:sp>
      <p:pic>
        <p:nvPicPr>
          <p:cNvPr id="189" name="Google Shape;189;p22"/>
          <p:cNvPicPr preferRelativeResize="0"/>
          <p:nvPr/>
        </p:nvPicPr>
        <p:blipFill>
          <a:blip r:embed="rId4">
            <a:alphaModFix/>
          </a:blip>
          <a:stretch>
            <a:fillRect/>
          </a:stretch>
        </p:blipFill>
        <p:spPr>
          <a:xfrm rot="10800000">
            <a:off x="4542200" y="2372275"/>
            <a:ext cx="964750" cy="479775"/>
          </a:xfrm>
          <a:prstGeom prst="rect">
            <a:avLst/>
          </a:prstGeom>
          <a:noFill/>
          <a:ln>
            <a:noFill/>
          </a:ln>
        </p:spPr>
      </p:pic>
      <p:sp>
        <p:nvSpPr>
          <p:cNvPr id="190" name="Google Shape;190;p22"/>
          <p:cNvSpPr txBox="1"/>
          <p:nvPr/>
        </p:nvSpPr>
        <p:spPr>
          <a:xfrm>
            <a:off x="2149155" y="2465096"/>
            <a:ext cx="2422845"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Poppins"/>
                <a:ea typeface="Poppins"/>
                <a:cs typeface="Poppins"/>
                <a:sym typeface="Poppins"/>
              </a:rPr>
              <a:t>Choose the exact time each dose should be given</a:t>
            </a:r>
            <a:endParaRPr kumimoji="0" sz="1200"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
        <p:nvSpPr>
          <p:cNvPr id="191" name="Google Shape;191;p22"/>
          <p:cNvSpPr txBox="1"/>
          <p:nvPr/>
        </p:nvSpPr>
        <p:spPr>
          <a:xfrm>
            <a:off x="2374604" y="3641550"/>
            <a:ext cx="2422845"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Poppins"/>
                <a:ea typeface="Poppins"/>
                <a:cs typeface="Poppins"/>
                <a:sym typeface="Poppins"/>
              </a:rPr>
              <a:t>Select when it should start and if/when it should end</a:t>
            </a:r>
            <a:endParaRPr kumimoji="0" sz="1200"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pic>
        <p:nvPicPr>
          <p:cNvPr id="192" name="Google Shape;192;p22"/>
          <p:cNvPicPr preferRelativeResize="0"/>
          <p:nvPr/>
        </p:nvPicPr>
        <p:blipFill>
          <a:blip r:embed="rId4">
            <a:alphaModFix/>
          </a:blip>
          <a:stretch>
            <a:fillRect/>
          </a:stretch>
        </p:blipFill>
        <p:spPr>
          <a:xfrm flipH="1">
            <a:off x="4196750" y="4213075"/>
            <a:ext cx="1310200" cy="479775"/>
          </a:xfrm>
          <a:prstGeom prst="rect">
            <a:avLst/>
          </a:prstGeom>
          <a:noFill/>
          <a:ln>
            <a:noFill/>
          </a:ln>
        </p:spPr>
      </p:pic>
      <p:sp>
        <p:nvSpPr>
          <p:cNvPr id="2" name="Rectangle 1">
            <a:extLst>
              <a:ext uri="{FF2B5EF4-FFF2-40B4-BE49-F238E27FC236}">
                <a16:creationId xmlns:a16="http://schemas.microsoft.com/office/drawing/2014/main" id="{40D301E3-7EE4-0D0F-54BE-1C8EC0E4B5CF}"/>
              </a:ext>
            </a:extLst>
          </p:cNvPr>
          <p:cNvSpPr/>
          <p:nvPr/>
        </p:nvSpPr>
        <p:spPr>
          <a:xfrm>
            <a:off x="0" y="-45835"/>
            <a:ext cx="662981" cy="5189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3A0B482-0063-4169-A652-F1F3703DDD80}"/>
              </a:ext>
            </a:extLst>
          </p:cNvPr>
          <p:cNvSpPr/>
          <p:nvPr/>
        </p:nvSpPr>
        <p:spPr>
          <a:xfrm>
            <a:off x="0" y="4307629"/>
            <a:ext cx="4118239" cy="8446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r>
              <a:rPr lang="en-GB" sz="1600" dirty="0"/>
              <a:t>Medicines for Children – a </a:t>
            </a:r>
            <a:r>
              <a:rPr lang="en-GB" sz="1600" b="1" dirty="0">
                <a:solidFill>
                  <a:srgbClr val="11A7F2"/>
                </a:solidFill>
                <a:latin typeface="Montserrat" panose="020B0604020202020204" charset="0"/>
              </a:rPr>
              <a:t>partnership</a:t>
            </a:r>
            <a:endParaRPr lang="en-GB" sz="1600" dirty="0"/>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29E4B7-94FC-408D-8F88-222420A5A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9D3841-D838-444E-B5FC-23C809EEE7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sp>
        <p:nvSpPr>
          <p:cNvPr id="5" name="TextBox 4">
            <a:extLst>
              <a:ext uri="{FF2B5EF4-FFF2-40B4-BE49-F238E27FC236}">
                <a16:creationId xmlns:a16="http://schemas.microsoft.com/office/drawing/2014/main" id="{8C677695-965E-476F-B55B-646078DC8B59}"/>
              </a:ext>
            </a:extLst>
          </p:cNvPr>
          <p:cNvSpPr txBox="1"/>
          <p:nvPr/>
        </p:nvSpPr>
        <p:spPr>
          <a:xfrm>
            <a:off x="2558477" y="1094883"/>
            <a:ext cx="2899570" cy="3231654"/>
          </a:xfrm>
          <a:prstGeom prst="rect">
            <a:avLst/>
          </a:prstGeom>
          <a:noFill/>
        </p:spPr>
        <p:txBody>
          <a:bodyPr wrap="square" rtlCol="0">
            <a:spAutoFit/>
          </a:bodyPr>
          <a:lstStyle/>
          <a:p>
            <a:r>
              <a:rPr lang="en-GB" sz="1200" b="1" dirty="0">
                <a:latin typeface="Montserrat" panose="020B0604020202020204" charset="0"/>
              </a:rPr>
              <a:t>Royal College of Paediatrics and Child Health </a:t>
            </a:r>
          </a:p>
          <a:p>
            <a:endParaRPr lang="en-GB" sz="1200" dirty="0">
              <a:latin typeface="Montserrat" panose="020B0604020202020204" charset="0"/>
            </a:endParaRPr>
          </a:p>
          <a:p>
            <a:endParaRPr lang="en-GB" sz="1200" dirty="0">
              <a:latin typeface="Montserrat" panose="020B0604020202020204" charset="0"/>
            </a:endParaRPr>
          </a:p>
          <a:p>
            <a:endParaRPr lang="en-GB" sz="1200" dirty="0">
              <a:latin typeface="Montserrat" panose="020B0604020202020204" charset="0"/>
            </a:endParaRPr>
          </a:p>
          <a:p>
            <a:endParaRPr lang="en-GB" sz="1200" dirty="0">
              <a:latin typeface="Montserrat" panose="020B0604020202020204" charset="0"/>
            </a:endParaRPr>
          </a:p>
          <a:p>
            <a:r>
              <a:rPr lang="en-GB" sz="1200" b="1" dirty="0">
                <a:latin typeface="Montserrat" panose="020B0604020202020204" charset="0"/>
              </a:rPr>
              <a:t>Neonatal and Paediatrics Pharmacy Group</a:t>
            </a:r>
          </a:p>
          <a:p>
            <a:r>
              <a:rPr lang="en-GB" sz="1100" dirty="0">
                <a:latin typeface="Montserrat" panose="020B0604020202020204" charset="0"/>
              </a:rPr>
              <a:t>Membership body for specialist paediatric pharmacists</a:t>
            </a:r>
          </a:p>
          <a:p>
            <a:endParaRPr lang="en-GB" sz="1200" dirty="0">
              <a:latin typeface="Montserrat" panose="020B0604020202020204" charset="0"/>
            </a:endParaRPr>
          </a:p>
          <a:p>
            <a:endParaRPr lang="en-GB" sz="1200" dirty="0">
              <a:latin typeface="Montserrat" panose="020B0604020202020204" charset="0"/>
            </a:endParaRPr>
          </a:p>
          <a:p>
            <a:endParaRPr lang="en-GB" sz="1200" dirty="0">
              <a:latin typeface="Montserrat" panose="020B0604020202020204" charset="0"/>
            </a:endParaRPr>
          </a:p>
          <a:p>
            <a:r>
              <a:rPr lang="en-GB" sz="1200" b="1" dirty="0">
                <a:latin typeface="Montserrat" panose="020B0604020202020204" charset="0"/>
              </a:rPr>
              <a:t>WellChild </a:t>
            </a:r>
          </a:p>
          <a:p>
            <a:r>
              <a:rPr lang="en-GB" sz="1100" dirty="0">
                <a:latin typeface="Montserrat" panose="020B0604020202020204" charset="0"/>
              </a:rPr>
              <a:t>National children’s charity supporting families of children with complex health needs</a:t>
            </a:r>
          </a:p>
        </p:txBody>
      </p:sp>
      <p:pic>
        <p:nvPicPr>
          <p:cNvPr id="16" name="Picture 15">
            <a:extLst>
              <a:ext uri="{FF2B5EF4-FFF2-40B4-BE49-F238E27FC236}">
                <a16:creationId xmlns:a16="http://schemas.microsoft.com/office/drawing/2014/main" id="{7BEEB9B1-41B5-4E4B-9165-351B45244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258" y="1149575"/>
            <a:ext cx="1281113" cy="552450"/>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EFFF9D0F-9DDD-4AF0-BCA7-A13C0BCF64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828" y="3543641"/>
            <a:ext cx="1654058" cy="548596"/>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5FCF3626-8B74-4FA1-93EE-5A5D8E73DB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pic>
        <p:nvPicPr>
          <p:cNvPr id="2050" name="Picture 2">
            <a:extLst>
              <a:ext uri="{FF2B5EF4-FFF2-40B4-BE49-F238E27FC236}">
                <a16:creationId xmlns:a16="http://schemas.microsoft.com/office/drawing/2014/main" id="{54304C4A-26C7-DDB8-D163-170D16265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0170" y="1111624"/>
            <a:ext cx="2958929" cy="3209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logo&#10;&#10;Description automatically generated">
            <a:extLst>
              <a:ext uri="{FF2B5EF4-FFF2-40B4-BE49-F238E27FC236}">
                <a16:creationId xmlns:a16="http://schemas.microsoft.com/office/drawing/2014/main" id="{960253C6-3189-D5E2-736D-2D991F3F41B3}"/>
              </a:ext>
            </a:extLst>
          </p:cNvPr>
          <p:cNvPicPr>
            <a:picLocks noChangeAspect="1"/>
          </p:cNvPicPr>
          <p:nvPr/>
        </p:nvPicPr>
        <p:blipFill rotWithShape="1">
          <a:blip r:embed="rId10"/>
          <a:srcRect l="-2725" t="-18937" r="3914" b="23426"/>
          <a:stretch/>
        </p:blipFill>
        <p:spPr>
          <a:xfrm>
            <a:off x="726020" y="2234526"/>
            <a:ext cx="2586165" cy="536001"/>
          </a:xfrm>
          <a:prstGeom prst="rect">
            <a:avLst/>
          </a:prstGeom>
        </p:spPr>
      </p:pic>
    </p:spTree>
    <p:extLst>
      <p:ext uri="{BB962C8B-B14F-4D97-AF65-F5344CB8AC3E}">
        <p14:creationId xmlns:p14="http://schemas.microsoft.com/office/powerpoint/2010/main" val="416002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ADD272-B366-0D28-9256-D630193793B4}"/>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CAF7791-B14D-9F3A-72A8-17BB84345140}"/>
              </a:ext>
            </a:extLst>
          </p:cNvPr>
          <p:cNvSpPr>
            <a:spLocks noGrp="1"/>
          </p:cNvSpPr>
          <p:nvPr>
            <p:ph type="title"/>
          </p:nvPr>
        </p:nvSpPr>
        <p:spPr/>
        <p:txBody>
          <a:bodyPr anchor="ctr">
            <a:normAutofit/>
          </a:bodyPr>
          <a:lstStyle/>
          <a:p>
            <a:r>
              <a:rPr lang="en-GB" sz="2000"/>
              <a:t>Scheduling medicines onto the daily calendar</a:t>
            </a:r>
          </a:p>
        </p:txBody>
      </p:sp>
      <p:graphicFrame>
        <p:nvGraphicFramePr>
          <p:cNvPr id="9" name="Table 8">
            <a:extLst>
              <a:ext uri="{FF2B5EF4-FFF2-40B4-BE49-F238E27FC236}">
                <a16:creationId xmlns:a16="http://schemas.microsoft.com/office/drawing/2014/main" id="{3A3FB0D0-901B-8970-E389-BDEF28733979}"/>
              </a:ext>
            </a:extLst>
          </p:cNvPr>
          <p:cNvGraphicFramePr>
            <a:graphicFrameLocks noGrp="1"/>
          </p:cNvGraphicFramePr>
          <p:nvPr>
            <p:extLst>
              <p:ext uri="{D42A27DB-BD31-4B8C-83A1-F6EECF244321}">
                <p14:modId xmlns:p14="http://schemas.microsoft.com/office/powerpoint/2010/main" val="532920228"/>
              </p:ext>
            </p:extLst>
          </p:nvPr>
        </p:nvGraphicFramePr>
        <p:xfrm>
          <a:off x="323528" y="828195"/>
          <a:ext cx="8317199" cy="4114800"/>
        </p:xfrm>
        <a:graphic>
          <a:graphicData uri="http://schemas.openxmlformats.org/drawingml/2006/table">
            <a:tbl>
              <a:tblPr firstRow="1" bandRow="1">
                <a:tableStyleId>{69CF1AB2-1976-4502-BF36-3FF5EA218861}</a:tableStyleId>
              </a:tblPr>
              <a:tblGrid>
                <a:gridCol w="2455114">
                  <a:extLst>
                    <a:ext uri="{9D8B030D-6E8A-4147-A177-3AD203B41FA5}">
                      <a16:colId xmlns:a16="http://schemas.microsoft.com/office/drawing/2014/main" val="2232465400"/>
                    </a:ext>
                  </a:extLst>
                </a:gridCol>
                <a:gridCol w="3416595">
                  <a:extLst>
                    <a:ext uri="{9D8B030D-6E8A-4147-A177-3AD203B41FA5}">
                      <a16:colId xmlns:a16="http://schemas.microsoft.com/office/drawing/2014/main" val="3829112387"/>
                    </a:ext>
                  </a:extLst>
                </a:gridCol>
                <a:gridCol w="2445490">
                  <a:extLst>
                    <a:ext uri="{9D8B030D-6E8A-4147-A177-3AD203B41FA5}">
                      <a16:colId xmlns:a16="http://schemas.microsoft.com/office/drawing/2014/main" val="23383390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Recording a medicine as ‘Given’                 on the calendar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Adding a note about the                                             medicine administration</a:t>
                      </a:r>
                      <a:endParaRPr lang="en-GB"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Recording why a medicine was ‘Skipped’ – with notes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985673"/>
                  </a:ext>
                </a:extLst>
              </a:tr>
              <a:tr h="370840">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219173"/>
                  </a:ext>
                </a:extLst>
              </a:tr>
            </a:tbl>
          </a:graphicData>
        </a:graphic>
      </p:graphicFrame>
      <p:pic>
        <p:nvPicPr>
          <p:cNvPr id="3" name="Picture 2" descr="A screenshot of a phone&#10;&#10;Description automatically generated">
            <a:extLst>
              <a:ext uri="{FF2B5EF4-FFF2-40B4-BE49-F238E27FC236}">
                <a16:creationId xmlns:a16="http://schemas.microsoft.com/office/drawing/2014/main" id="{4DD2A1F2-450F-4BAD-F8F0-54DA60C4152E}"/>
              </a:ext>
            </a:extLst>
          </p:cNvPr>
          <p:cNvPicPr>
            <a:picLocks noChangeAspect="1"/>
          </p:cNvPicPr>
          <p:nvPr/>
        </p:nvPicPr>
        <p:blipFill>
          <a:blip r:embed="rId2"/>
          <a:stretch>
            <a:fillRect/>
          </a:stretch>
        </p:blipFill>
        <p:spPr>
          <a:xfrm>
            <a:off x="712060" y="1302339"/>
            <a:ext cx="1759123" cy="3571876"/>
          </a:xfrm>
          <a:prstGeom prst="rect">
            <a:avLst/>
          </a:prstGeom>
        </p:spPr>
      </p:pic>
      <p:pic>
        <p:nvPicPr>
          <p:cNvPr id="8" name="Picture 7" descr="A screenshot of a phone&#10;&#10;Description automatically generated">
            <a:extLst>
              <a:ext uri="{FF2B5EF4-FFF2-40B4-BE49-F238E27FC236}">
                <a16:creationId xmlns:a16="http://schemas.microsoft.com/office/drawing/2014/main" id="{F3109B64-4753-69C8-8456-56FEDDBEBEB6}"/>
              </a:ext>
            </a:extLst>
          </p:cNvPr>
          <p:cNvPicPr>
            <a:picLocks noChangeAspect="1"/>
          </p:cNvPicPr>
          <p:nvPr/>
        </p:nvPicPr>
        <p:blipFill rotWithShape="1">
          <a:blip r:embed="rId3"/>
          <a:srcRect l="-2563" t="4400" r="-435" b="3000"/>
          <a:stretch/>
        </p:blipFill>
        <p:spPr>
          <a:xfrm>
            <a:off x="3450645" y="1302339"/>
            <a:ext cx="1787662" cy="3556589"/>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F526F3E8-BD57-2D2C-CD63-5B21465AC2CF}"/>
              </a:ext>
            </a:extLst>
          </p:cNvPr>
          <p:cNvPicPr>
            <a:picLocks noChangeAspect="1"/>
          </p:cNvPicPr>
          <p:nvPr/>
        </p:nvPicPr>
        <p:blipFill rotWithShape="1">
          <a:blip r:embed="rId4"/>
          <a:srcRect l="402" t="4299" r="-305" b="3614"/>
          <a:stretch/>
        </p:blipFill>
        <p:spPr>
          <a:xfrm>
            <a:off x="6447648" y="1302339"/>
            <a:ext cx="1786181" cy="3565861"/>
          </a:xfrm>
          <a:prstGeom prst="rect">
            <a:avLst/>
          </a:prstGeom>
        </p:spPr>
      </p:pic>
    </p:spTree>
    <p:extLst>
      <p:ext uri="{BB962C8B-B14F-4D97-AF65-F5344CB8AC3E}">
        <p14:creationId xmlns:p14="http://schemas.microsoft.com/office/powerpoint/2010/main" val="3601926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FD018-71F1-D9F9-B29C-4C69F3CD57E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C3AF4FC-0169-6E35-6B79-94385869E680}"/>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E88970-F2AB-AE0C-1EC7-401740BBAF04}"/>
              </a:ext>
            </a:extLst>
          </p:cNvPr>
          <p:cNvSpPr>
            <a:spLocks noGrp="1"/>
          </p:cNvSpPr>
          <p:nvPr>
            <p:ph type="title"/>
          </p:nvPr>
        </p:nvSpPr>
        <p:spPr/>
        <p:txBody>
          <a:bodyPr anchor="ctr">
            <a:normAutofit/>
          </a:bodyPr>
          <a:lstStyle/>
          <a:p>
            <a:r>
              <a:rPr lang="en-GB" sz="2000" dirty="0"/>
              <a:t>‘Shared care’ with other carers in a child’s network</a:t>
            </a:r>
          </a:p>
        </p:txBody>
      </p:sp>
      <p:graphicFrame>
        <p:nvGraphicFramePr>
          <p:cNvPr id="9" name="Table 8">
            <a:extLst>
              <a:ext uri="{FF2B5EF4-FFF2-40B4-BE49-F238E27FC236}">
                <a16:creationId xmlns:a16="http://schemas.microsoft.com/office/drawing/2014/main" id="{CE6F3495-17AF-8079-8A13-755A0F8B9A6A}"/>
              </a:ext>
            </a:extLst>
          </p:cNvPr>
          <p:cNvGraphicFramePr>
            <a:graphicFrameLocks noGrp="1"/>
          </p:cNvGraphicFramePr>
          <p:nvPr>
            <p:extLst>
              <p:ext uri="{D42A27DB-BD31-4B8C-83A1-F6EECF244321}">
                <p14:modId xmlns:p14="http://schemas.microsoft.com/office/powerpoint/2010/main" val="2993994458"/>
              </p:ext>
            </p:extLst>
          </p:nvPr>
        </p:nvGraphicFramePr>
        <p:xfrm>
          <a:off x="323528" y="770021"/>
          <a:ext cx="8317199" cy="4408379"/>
        </p:xfrm>
        <a:graphic>
          <a:graphicData uri="http://schemas.openxmlformats.org/drawingml/2006/table">
            <a:tbl>
              <a:tblPr firstRow="1" bandRow="1">
                <a:tableStyleId>{69CF1AB2-1976-4502-BF36-3FF5EA218861}</a:tableStyleId>
              </a:tblPr>
              <a:tblGrid>
                <a:gridCol w="2455114">
                  <a:extLst>
                    <a:ext uri="{9D8B030D-6E8A-4147-A177-3AD203B41FA5}">
                      <a16:colId xmlns:a16="http://schemas.microsoft.com/office/drawing/2014/main" val="2232465400"/>
                    </a:ext>
                  </a:extLst>
                </a:gridCol>
                <a:gridCol w="3416595">
                  <a:extLst>
                    <a:ext uri="{9D8B030D-6E8A-4147-A177-3AD203B41FA5}">
                      <a16:colId xmlns:a16="http://schemas.microsoft.com/office/drawing/2014/main" val="3829112387"/>
                    </a:ext>
                  </a:extLst>
                </a:gridCol>
                <a:gridCol w="2445490">
                  <a:extLst>
                    <a:ext uri="{9D8B030D-6E8A-4147-A177-3AD203B41FA5}">
                      <a16:colId xmlns:a16="http://schemas.microsoft.com/office/drawing/2014/main" val="233833907"/>
                    </a:ext>
                  </a:extLst>
                </a:gridCol>
              </a:tblGrid>
              <a:tr h="701269">
                <a:tc>
                  <a:txBody>
                    <a:bodyPr/>
                    <a:lstStyle/>
                    <a:p>
                      <a:pPr algn="ctr"/>
                      <a:r>
                        <a:rPr lang="en-GB" sz="1200" b="1" kern="1200" dirty="0">
                          <a:solidFill>
                            <a:schemeClr val="dk1"/>
                          </a:solidFill>
                          <a:effectLst/>
                          <a:latin typeface="+mn-lt"/>
                          <a:ea typeface="+mn-ea"/>
                          <a:cs typeface="+mn-cs"/>
                        </a:rPr>
                        <a:t>Set up family/friends profiles </a:t>
                      </a:r>
                    </a:p>
                    <a:p>
                      <a:pPr algn="ctr"/>
                      <a:r>
                        <a:rPr lang="en-GB" sz="1200" b="1" kern="1200" dirty="0">
                          <a:solidFill>
                            <a:schemeClr val="dk1"/>
                          </a:solidFill>
                          <a:effectLst/>
                          <a:latin typeface="+mn-lt"/>
                          <a:ea typeface="+mn-ea"/>
                          <a:cs typeface="+mn-cs"/>
                        </a:rPr>
                        <a:t>for ‘shared care’</a:t>
                      </a:r>
                      <a:endParaRPr lang="en-GB"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Choose how to share the child’s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medicines schedule – send a live link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or a paper/pdf version to print</a:t>
                      </a:r>
                      <a:endParaRPr lang="en-GB"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Or download the child’s full medicines list to share with trusted carers/in healthcare settings</a:t>
                      </a:r>
                      <a:endParaRPr lang="en-GB"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985673"/>
                  </a:ext>
                </a:extLst>
              </a:tr>
              <a:tr h="3707110">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219173"/>
                  </a:ext>
                </a:extLst>
              </a:tr>
            </a:tbl>
          </a:graphicData>
        </a:graphic>
      </p:graphicFrame>
      <p:pic>
        <p:nvPicPr>
          <p:cNvPr id="5" name="Picture 4" descr="Screens screenshot of a phone&#10;&#10;Description automatically generated">
            <a:extLst>
              <a:ext uri="{FF2B5EF4-FFF2-40B4-BE49-F238E27FC236}">
                <a16:creationId xmlns:a16="http://schemas.microsoft.com/office/drawing/2014/main" id="{5671030C-1746-1C41-4D28-282370054238}"/>
              </a:ext>
            </a:extLst>
          </p:cNvPr>
          <p:cNvPicPr>
            <a:picLocks noChangeAspect="1"/>
          </p:cNvPicPr>
          <p:nvPr/>
        </p:nvPicPr>
        <p:blipFill>
          <a:blip r:embed="rId2"/>
          <a:stretch>
            <a:fillRect/>
          </a:stretch>
        </p:blipFill>
        <p:spPr>
          <a:xfrm>
            <a:off x="725588" y="1511070"/>
            <a:ext cx="1726423" cy="3544956"/>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AF6764BE-6B12-A622-9DDB-D42962B6536C}"/>
              </a:ext>
            </a:extLst>
          </p:cNvPr>
          <p:cNvPicPr>
            <a:picLocks noChangeAspect="1"/>
          </p:cNvPicPr>
          <p:nvPr/>
        </p:nvPicPr>
        <p:blipFill>
          <a:blip r:embed="rId3"/>
          <a:srcRect t="5353"/>
          <a:stretch/>
        </p:blipFill>
        <p:spPr>
          <a:xfrm>
            <a:off x="6422487" y="1511070"/>
            <a:ext cx="1995925" cy="3544956"/>
          </a:xfrm>
          <a:prstGeom prst="rect">
            <a:avLst/>
          </a:prstGeom>
        </p:spPr>
      </p:pic>
      <p:pic>
        <p:nvPicPr>
          <p:cNvPr id="13" name="Picture 12" descr="A screenshot of a phone&#10;&#10;AI-generated content may be incorrect.">
            <a:extLst>
              <a:ext uri="{FF2B5EF4-FFF2-40B4-BE49-F238E27FC236}">
                <a16:creationId xmlns:a16="http://schemas.microsoft.com/office/drawing/2014/main" id="{E6496D2F-22E7-B21E-27C5-3000C3892FC7}"/>
              </a:ext>
            </a:extLst>
          </p:cNvPr>
          <p:cNvPicPr>
            <a:picLocks noChangeAspect="1"/>
          </p:cNvPicPr>
          <p:nvPr/>
        </p:nvPicPr>
        <p:blipFill>
          <a:blip r:embed="rId4"/>
          <a:srcRect t="5614"/>
          <a:stretch/>
        </p:blipFill>
        <p:spPr>
          <a:xfrm>
            <a:off x="3456714" y="1467333"/>
            <a:ext cx="2050826" cy="3632430"/>
          </a:xfrm>
          <a:prstGeom prst="rect">
            <a:avLst/>
          </a:prstGeom>
        </p:spPr>
      </p:pic>
    </p:spTree>
    <p:extLst>
      <p:ext uri="{BB962C8B-B14F-4D97-AF65-F5344CB8AC3E}">
        <p14:creationId xmlns:p14="http://schemas.microsoft.com/office/powerpoint/2010/main" val="172101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ADD272-B366-0D28-9256-D630193793B4}"/>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CAF7791-B14D-9F3A-72A8-17BB84345140}"/>
              </a:ext>
            </a:extLst>
          </p:cNvPr>
          <p:cNvSpPr>
            <a:spLocks noGrp="1"/>
          </p:cNvSpPr>
          <p:nvPr>
            <p:ph type="title"/>
          </p:nvPr>
        </p:nvSpPr>
        <p:spPr/>
        <p:txBody>
          <a:bodyPr anchor="ctr">
            <a:normAutofit fontScale="90000"/>
          </a:bodyPr>
          <a:lstStyle/>
          <a:p>
            <a:r>
              <a:rPr lang="en-GB" sz="2000" dirty="0"/>
              <a:t>Using the daily meds info to create an accurate list &amp; MAR (chart)</a:t>
            </a:r>
          </a:p>
        </p:txBody>
      </p:sp>
      <p:graphicFrame>
        <p:nvGraphicFramePr>
          <p:cNvPr id="9" name="Table 8">
            <a:extLst>
              <a:ext uri="{FF2B5EF4-FFF2-40B4-BE49-F238E27FC236}">
                <a16:creationId xmlns:a16="http://schemas.microsoft.com/office/drawing/2014/main" id="{3A3FB0D0-901B-8970-E389-BDEF28733979}"/>
              </a:ext>
            </a:extLst>
          </p:cNvPr>
          <p:cNvGraphicFramePr>
            <a:graphicFrameLocks noGrp="1"/>
          </p:cNvGraphicFramePr>
          <p:nvPr>
            <p:extLst>
              <p:ext uri="{D42A27DB-BD31-4B8C-83A1-F6EECF244321}">
                <p14:modId xmlns:p14="http://schemas.microsoft.com/office/powerpoint/2010/main" val="4240530267"/>
              </p:ext>
            </p:extLst>
          </p:nvPr>
        </p:nvGraphicFramePr>
        <p:xfrm>
          <a:off x="460375" y="793750"/>
          <a:ext cx="8151997" cy="4389120"/>
        </p:xfrm>
        <a:graphic>
          <a:graphicData uri="http://schemas.openxmlformats.org/drawingml/2006/table">
            <a:tbl>
              <a:tblPr firstRow="1" bandRow="1">
                <a:tableStyleId>{69CF1AB2-1976-4502-BF36-3FF5EA218861}</a:tableStyleId>
              </a:tblPr>
              <a:tblGrid>
                <a:gridCol w="5160704">
                  <a:extLst>
                    <a:ext uri="{9D8B030D-6E8A-4147-A177-3AD203B41FA5}">
                      <a16:colId xmlns:a16="http://schemas.microsoft.com/office/drawing/2014/main" val="2232465400"/>
                    </a:ext>
                  </a:extLst>
                </a:gridCol>
                <a:gridCol w="2991293">
                  <a:extLst>
                    <a:ext uri="{9D8B030D-6E8A-4147-A177-3AD203B41FA5}">
                      <a16:colId xmlns:a16="http://schemas.microsoft.com/office/drawing/2014/main" val="3829112387"/>
                    </a:ext>
                  </a:extLst>
                </a:gridCol>
              </a:tblGrid>
              <a:tr h="370840">
                <a:tc>
                  <a:txBody>
                    <a:bodyPr/>
                    <a:lstStyle/>
                    <a:p>
                      <a:pPr algn="ctr"/>
                      <a:r>
                        <a:rPr lang="en-GB" sz="1200" dirty="0"/>
                        <a:t>Meds info used to create a chart for respite                                                                                carers to use - online or print version available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Full meds list to download and share with health professionals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985673"/>
                  </a:ext>
                </a:extLst>
              </a:tr>
              <a:tr h="370840">
                <a:tc>
                  <a:txBody>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lvl="0" algn="ctr">
                        <a:buNone/>
                      </a:pPr>
                      <a:endParaRPr lang="en-GB" dirty="0"/>
                    </a:p>
                    <a:p>
                      <a:pPr algn="ctr"/>
                      <a:endParaRPr lang="en-GB" dirty="0"/>
                    </a:p>
                    <a:p>
                      <a:pPr algn="ctr"/>
                      <a:endParaRPr lang="en-GB" dirty="0"/>
                    </a:p>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219173"/>
                  </a:ext>
                </a:extLst>
              </a:tr>
            </a:tbl>
          </a:graphicData>
        </a:graphic>
      </p:graphicFrame>
      <p:pic>
        <p:nvPicPr>
          <p:cNvPr id="4" name="Picture 3" descr="A screenshot of a medical form&#10;&#10;Description automatically generated">
            <a:extLst>
              <a:ext uri="{FF2B5EF4-FFF2-40B4-BE49-F238E27FC236}">
                <a16:creationId xmlns:a16="http://schemas.microsoft.com/office/drawing/2014/main" id="{84D3FF40-6DF7-4235-5870-433935D761EC}"/>
              </a:ext>
            </a:extLst>
          </p:cNvPr>
          <p:cNvPicPr>
            <a:picLocks noChangeAspect="1"/>
          </p:cNvPicPr>
          <p:nvPr/>
        </p:nvPicPr>
        <p:blipFill rotWithShape="1">
          <a:blip r:embed="rId2"/>
          <a:srcRect l="3422" t="192" r="-190" b="1229"/>
          <a:stretch/>
        </p:blipFill>
        <p:spPr>
          <a:xfrm>
            <a:off x="1125070" y="1312340"/>
            <a:ext cx="3874364" cy="3870530"/>
          </a:xfrm>
          <a:prstGeom prst="rect">
            <a:avLst/>
          </a:prstGeom>
        </p:spPr>
      </p:pic>
      <p:pic>
        <p:nvPicPr>
          <p:cNvPr id="6" name="Picture 5" descr="A screenshot of a medical prescription&#10;&#10;Description automatically generated">
            <a:extLst>
              <a:ext uri="{FF2B5EF4-FFF2-40B4-BE49-F238E27FC236}">
                <a16:creationId xmlns:a16="http://schemas.microsoft.com/office/drawing/2014/main" id="{4D811B98-F742-2EC2-A1F3-5D4509F31EAB}"/>
              </a:ext>
            </a:extLst>
          </p:cNvPr>
          <p:cNvPicPr>
            <a:picLocks noChangeAspect="1"/>
          </p:cNvPicPr>
          <p:nvPr/>
        </p:nvPicPr>
        <p:blipFill rotWithShape="1">
          <a:blip r:embed="rId3"/>
          <a:srcRect r="27654" b="-155"/>
          <a:stretch/>
        </p:blipFill>
        <p:spPr>
          <a:xfrm>
            <a:off x="6137992" y="1312340"/>
            <a:ext cx="1880938" cy="4056077"/>
          </a:xfrm>
          <a:prstGeom prst="rect">
            <a:avLst/>
          </a:prstGeom>
        </p:spPr>
      </p:pic>
    </p:spTree>
    <p:extLst>
      <p:ext uri="{BB962C8B-B14F-4D97-AF65-F5344CB8AC3E}">
        <p14:creationId xmlns:p14="http://schemas.microsoft.com/office/powerpoint/2010/main" val="2300146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6C260E-FFC6-EC3B-604C-7086397146AC}"/>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4115638-DAB7-CB5B-2F14-FED32A0DAE0F}"/>
              </a:ext>
            </a:extLst>
          </p:cNvPr>
          <p:cNvSpPr>
            <a:spLocks noGrp="1"/>
          </p:cNvSpPr>
          <p:nvPr>
            <p:ph type="title"/>
          </p:nvPr>
        </p:nvSpPr>
        <p:spPr/>
        <p:txBody>
          <a:bodyPr>
            <a:normAutofit/>
          </a:bodyPr>
          <a:lstStyle/>
          <a:p>
            <a:r>
              <a:rPr lang="en-GB" sz="1800" dirty="0"/>
              <a:t>Where is the app now? </a:t>
            </a:r>
          </a:p>
        </p:txBody>
      </p:sp>
      <p:sp>
        <p:nvSpPr>
          <p:cNvPr id="7" name="Google Shape;228;p26">
            <a:extLst>
              <a:ext uri="{FF2B5EF4-FFF2-40B4-BE49-F238E27FC236}">
                <a16:creationId xmlns:a16="http://schemas.microsoft.com/office/drawing/2014/main" id="{95A31A95-BBD4-4F42-DE15-53895B7F1511}"/>
              </a:ext>
            </a:extLst>
          </p:cNvPr>
          <p:cNvSpPr/>
          <p:nvPr/>
        </p:nvSpPr>
        <p:spPr>
          <a:xfrm>
            <a:off x="571651" y="1024642"/>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29;p26">
            <a:extLst>
              <a:ext uri="{FF2B5EF4-FFF2-40B4-BE49-F238E27FC236}">
                <a16:creationId xmlns:a16="http://schemas.microsoft.com/office/drawing/2014/main" id="{9367F827-2AFC-6CB4-FA38-DF576AB626FD}"/>
              </a:ext>
            </a:extLst>
          </p:cNvPr>
          <p:cNvSpPr txBox="1"/>
          <p:nvPr/>
        </p:nvSpPr>
        <p:spPr>
          <a:xfrm>
            <a:off x="953400" y="975292"/>
            <a:ext cx="3982985" cy="4000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User research (started in July 2018) </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9" name="Google Shape;230;p26">
            <a:extLst>
              <a:ext uri="{FF2B5EF4-FFF2-40B4-BE49-F238E27FC236}">
                <a16:creationId xmlns:a16="http://schemas.microsoft.com/office/drawing/2014/main" id="{696BD7F8-D799-9053-7F20-28517BC19875}"/>
              </a:ext>
            </a:extLst>
          </p:cNvPr>
          <p:cNvSpPr/>
          <p:nvPr/>
        </p:nvSpPr>
        <p:spPr>
          <a:xfrm>
            <a:off x="1604676" y="1759667"/>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1;p26">
            <a:extLst>
              <a:ext uri="{FF2B5EF4-FFF2-40B4-BE49-F238E27FC236}">
                <a16:creationId xmlns:a16="http://schemas.microsoft.com/office/drawing/2014/main" id="{EAF3F662-7EE9-E084-0B75-0A2E8508A2C1}"/>
              </a:ext>
            </a:extLst>
          </p:cNvPr>
          <p:cNvSpPr txBox="1"/>
          <p:nvPr/>
        </p:nvSpPr>
        <p:spPr>
          <a:xfrm>
            <a:off x="1986426" y="1710317"/>
            <a:ext cx="2702452" cy="4000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Prioritisation of new features</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11" name="Google Shape;232;p26">
            <a:extLst>
              <a:ext uri="{FF2B5EF4-FFF2-40B4-BE49-F238E27FC236}">
                <a16:creationId xmlns:a16="http://schemas.microsoft.com/office/drawing/2014/main" id="{4B8B175B-521F-E701-3A85-713DF84565C3}"/>
              </a:ext>
            </a:extLst>
          </p:cNvPr>
          <p:cNvSpPr/>
          <p:nvPr/>
        </p:nvSpPr>
        <p:spPr>
          <a:xfrm>
            <a:off x="2420101" y="2524867"/>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33;p26">
            <a:extLst>
              <a:ext uri="{FF2B5EF4-FFF2-40B4-BE49-F238E27FC236}">
                <a16:creationId xmlns:a16="http://schemas.microsoft.com/office/drawing/2014/main" id="{746ACCAB-BDD0-F684-0A41-7AFFE8F09884}"/>
              </a:ext>
            </a:extLst>
          </p:cNvPr>
          <p:cNvSpPr txBox="1"/>
          <p:nvPr/>
        </p:nvSpPr>
        <p:spPr>
          <a:xfrm>
            <a:off x="2801851" y="2475517"/>
            <a:ext cx="2648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mj-lt"/>
                <a:ea typeface="Poppins"/>
                <a:cs typeface="Poppins"/>
                <a:sym typeface="Poppins"/>
              </a:rPr>
              <a:t>Design and develop app</a:t>
            </a:r>
            <a:endParaRPr kumimoji="0" sz="1400" b="0" i="0" u="none" strike="noStrike" kern="0" cap="none" spc="0" normalizeH="0" baseline="0" noProof="0">
              <a:ln>
                <a:noFill/>
              </a:ln>
              <a:solidFill>
                <a:srgbClr val="000000"/>
              </a:solidFill>
              <a:effectLst/>
              <a:uLnTx/>
              <a:uFillTx/>
              <a:latin typeface="+mj-lt"/>
              <a:ea typeface="Poppins"/>
              <a:cs typeface="Poppins"/>
              <a:sym typeface="Poppins"/>
            </a:endParaRPr>
          </a:p>
        </p:txBody>
      </p:sp>
      <p:sp>
        <p:nvSpPr>
          <p:cNvPr id="13" name="Google Shape;234;p26">
            <a:extLst>
              <a:ext uri="{FF2B5EF4-FFF2-40B4-BE49-F238E27FC236}">
                <a16:creationId xmlns:a16="http://schemas.microsoft.com/office/drawing/2014/main" id="{C99345F9-A9B4-EB60-B863-B6D6CDA8272B}"/>
              </a:ext>
            </a:extLst>
          </p:cNvPr>
          <p:cNvSpPr/>
          <p:nvPr/>
        </p:nvSpPr>
        <p:spPr>
          <a:xfrm>
            <a:off x="3185301" y="3209692"/>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35;p26">
            <a:extLst>
              <a:ext uri="{FF2B5EF4-FFF2-40B4-BE49-F238E27FC236}">
                <a16:creationId xmlns:a16="http://schemas.microsoft.com/office/drawing/2014/main" id="{7BE02099-9ED3-0534-B2D3-DE83422BAEAC}"/>
              </a:ext>
            </a:extLst>
          </p:cNvPr>
          <p:cNvSpPr txBox="1"/>
          <p:nvPr/>
        </p:nvSpPr>
        <p:spPr>
          <a:xfrm>
            <a:off x="3567051" y="3160342"/>
            <a:ext cx="5384848" cy="4000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Test it – with health professionals and parents/carers</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15" name="Google Shape;236;p26">
            <a:extLst>
              <a:ext uri="{FF2B5EF4-FFF2-40B4-BE49-F238E27FC236}">
                <a16:creationId xmlns:a16="http://schemas.microsoft.com/office/drawing/2014/main" id="{F1CCE48E-A3C8-6C72-0A52-4B6070FF375E}"/>
              </a:ext>
            </a:extLst>
          </p:cNvPr>
          <p:cNvSpPr/>
          <p:nvPr/>
        </p:nvSpPr>
        <p:spPr>
          <a:xfrm>
            <a:off x="4313176" y="3954792"/>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6" name="Google Shape;238;p26">
            <a:extLst>
              <a:ext uri="{FF2B5EF4-FFF2-40B4-BE49-F238E27FC236}">
                <a16:creationId xmlns:a16="http://schemas.microsoft.com/office/drawing/2014/main" id="{FD5BA0DA-EB26-EC0E-C85E-BD3E072FE573}"/>
              </a:ext>
            </a:extLst>
          </p:cNvPr>
          <p:cNvCxnSpPr>
            <a:stCxn id="7" idx="4"/>
            <a:endCxn id="9" idx="2"/>
          </p:cNvCxnSpPr>
          <p:nvPr/>
        </p:nvCxnSpPr>
        <p:spPr>
          <a:xfrm rot="16200000" flipH="1">
            <a:off x="868801" y="1174642"/>
            <a:ext cx="584400" cy="887400"/>
          </a:xfrm>
          <a:prstGeom prst="curvedConnector2">
            <a:avLst/>
          </a:prstGeom>
          <a:noFill/>
          <a:ln w="19050" cap="flat" cmpd="sng">
            <a:solidFill>
              <a:schemeClr val="dk2"/>
            </a:solidFill>
            <a:prstDash val="solid"/>
            <a:round/>
            <a:headEnd type="none" w="med" len="med"/>
            <a:tailEnd type="triangle" w="med" len="med"/>
          </a:ln>
        </p:spPr>
      </p:cxnSp>
      <p:cxnSp>
        <p:nvCxnSpPr>
          <p:cNvPr id="17" name="Google Shape;239;p26">
            <a:extLst>
              <a:ext uri="{FF2B5EF4-FFF2-40B4-BE49-F238E27FC236}">
                <a16:creationId xmlns:a16="http://schemas.microsoft.com/office/drawing/2014/main" id="{78B156F1-190F-FA4C-56D9-84BC6461ABE6}"/>
              </a:ext>
            </a:extLst>
          </p:cNvPr>
          <p:cNvCxnSpPr>
            <a:stCxn id="9" idx="4"/>
            <a:endCxn id="11" idx="2"/>
          </p:cNvCxnSpPr>
          <p:nvPr/>
        </p:nvCxnSpPr>
        <p:spPr>
          <a:xfrm rot="16200000" flipH="1">
            <a:off x="1778076" y="2033417"/>
            <a:ext cx="614400" cy="669900"/>
          </a:xfrm>
          <a:prstGeom prst="curvedConnector2">
            <a:avLst/>
          </a:prstGeom>
          <a:noFill/>
          <a:ln w="19050" cap="flat" cmpd="sng">
            <a:solidFill>
              <a:schemeClr val="dk2"/>
            </a:solidFill>
            <a:prstDash val="solid"/>
            <a:round/>
            <a:headEnd type="none" w="med" len="med"/>
            <a:tailEnd type="triangle" w="med" len="med"/>
          </a:ln>
        </p:spPr>
      </p:cxnSp>
      <p:cxnSp>
        <p:nvCxnSpPr>
          <p:cNvPr id="18" name="Google Shape;240;p26">
            <a:extLst>
              <a:ext uri="{FF2B5EF4-FFF2-40B4-BE49-F238E27FC236}">
                <a16:creationId xmlns:a16="http://schemas.microsoft.com/office/drawing/2014/main" id="{486F2FCF-3FB8-B997-EE45-3E7916D796B9}"/>
              </a:ext>
            </a:extLst>
          </p:cNvPr>
          <p:cNvCxnSpPr>
            <a:stCxn id="11" idx="4"/>
            <a:endCxn id="13" idx="2"/>
          </p:cNvCxnSpPr>
          <p:nvPr/>
        </p:nvCxnSpPr>
        <p:spPr>
          <a:xfrm rot="16200000" flipH="1">
            <a:off x="2608501" y="2783617"/>
            <a:ext cx="534000" cy="619500"/>
          </a:xfrm>
          <a:prstGeom prst="curvedConnector2">
            <a:avLst/>
          </a:prstGeom>
          <a:noFill/>
          <a:ln w="19050" cap="flat" cmpd="sng">
            <a:solidFill>
              <a:schemeClr val="dk2"/>
            </a:solidFill>
            <a:prstDash val="solid"/>
            <a:round/>
            <a:headEnd type="none" w="med" len="med"/>
            <a:tailEnd type="triangle" w="med" len="med"/>
          </a:ln>
        </p:spPr>
      </p:cxnSp>
      <p:cxnSp>
        <p:nvCxnSpPr>
          <p:cNvPr id="19" name="Google Shape;241;p26">
            <a:extLst>
              <a:ext uri="{FF2B5EF4-FFF2-40B4-BE49-F238E27FC236}">
                <a16:creationId xmlns:a16="http://schemas.microsoft.com/office/drawing/2014/main" id="{9A2B4271-0B8D-BBA0-CA9E-23804EF0E5FE}"/>
              </a:ext>
            </a:extLst>
          </p:cNvPr>
          <p:cNvCxnSpPr>
            <a:stCxn id="13" idx="5"/>
            <a:endCxn id="11" idx="7"/>
          </p:cNvCxnSpPr>
          <p:nvPr/>
        </p:nvCxnSpPr>
        <p:spPr>
          <a:xfrm rot="5400000" flipH="1">
            <a:off x="2602341" y="2635438"/>
            <a:ext cx="897900" cy="765300"/>
          </a:xfrm>
          <a:prstGeom prst="curvedConnector5">
            <a:avLst>
              <a:gd name="adj1" fmla="val -24474"/>
              <a:gd name="adj2" fmla="val -356708"/>
              <a:gd name="adj3" fmla="val 141112"/>
            </a:avLst>
          </a:prstGeom>
          <a:noFill/>
          <a:ln w="9525" cap="flat" cmpd="sng">
            <a:solidFill>
              <a:schemeClr val="dk2"/>
            </a:solidFill>
            <a:prstDash val="dash"/>
            <a:round/>
            <a:headEnd type="none" w="med" len="med"/>
            <a:tailEnd type="triangle" w="med" len="med"/>
          </a:ln>
        </p:spPr>
      </p:cxnSp>
      <p:cxnSp>
        <p:nvCxnSpPr>
          <p:cNvPr id="20" name="Google Shape;242;p26">
            <a:extLst>
              <a:ext uri="{FF2B5EF4-FFF2-40B4-BE49-F238E27FC236}">
                <a16:creationId xmlns:a16="http://schemas.microsoft.com/office/drawing/2014/main" id="{B89D7AB7-6449-77C9-A076-45DA9CF6916F}"/>
              </a:ext>
            </a:extLst>
          </p:cNvPr>
          <p:cNvCxnSpPr>
            <a:stCxn id="13" idx="4"/>
            <a:endCxn id="15" idx="2"/>
          </p:cNvCxnSpPr>
          <p:nvPr/>
        </p:nvCxnSpPr>
        <p:spPr>
          <a:xfrm rot="16200000" flipH="1">
            <a:off x="3524901" y="3317242"/>
            <a:ext cx="594300" cy="982200"/>
          </a:xfrm>
          <a:prstGeom prst="curvedConnector2">
            <a:avLst/>
          </a:prstGeom>
          <a:noFill/>
          <a:ln w="19050" cap="flat" cmpd="sng">
            <a:solidFill>
              <a:schemeClr val="dk2"/>
            </a:solidFill>
            <a:prstDash val="solid"/>
            <a:round/>
            <a:headEnd type="none" w="med" len="med"/>
            <a:tailEnd type="triangle" w="med" len="med"/>
          </a:ln>
        </p:spPr>
      </p:cxnSp>
      <p:sp>
        <p:nvSpPr>
          <p:cNvPr id="22" name="Google Shape;237;p26">
            <a:extLst>
              <a:ext uri="{FF2B5EF4-FFF2-40B4-BE49-F238E27FC236}">
                <a16:creationId xmlns:a16="http://schemas.microsoft.com/office/drawing/2014/main" id="{D4ED2127-D3A2-1869-4D4D-AE2B9F06F40E}"/>
              </a:ext>
            </a:extLst>
          </p:cNvPr>
          <p:cNvSpPr txBox="1"/>
          <p:nvPr/>
        </p:nvSpPr>
        <p:spPr>
          <a:xfrm>
            <a:off x="4800898" y="3775442"/>
            <a:ext cx="2583054"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highlight>
                  <a:srgbClr val="FF61CE"/>
                </a:highlight>
                <a:uLnTx/>
                <a:uFillTx/>
                <a:latin typeface="+mj-lt"/>
                <a:ea typeface="Poppins"/>
                <a:cs typeface="Poppins"/>
                <a:sym typeface="Poppins"/>
              </a:rPr>
              <a:t>Released on the app store! October 2024 </a:t>
            </a:r>
            <a:endParaRPr kumimoji="0" sz="1400" b="0" i="0" u="none" strike="noStrike" kern="0" cap="none" spc="0" normalizeH="0" baseline="0" noProof="0" dirty="0">
              <a:ln>
                <a:noFill/>
              </a:ln>
              <a:solidFill>
                <a:srgbClr val="000000"/>
              </a:solidFill>
              <a:effectLst/>
              <a:highlight>
                <a:srgbClr val="FF61CE"/>
              </a:highlight>
              <a:uLnTx/>
              <a:uFillTx/>
              <a:latin typeface="+mj-lt"/>
              <a:ea typeface="Poppins"/>
              <a:cs typeface="Poppins"/>
              <a:sym typeface="Poppins"/>
            </a:endParaRPr>
          </a:p>
        </p:txBody>
      </p:sp>
      <p:cxnSp>
        <p:nvCxnSpPr>
          <p:cNvPr id="5" name="Google Shape;242;p26">
            <a:extLst>
              <a:ext uri="{FF2B5EF4-FFF2-40B4-BE49-F238E27FC236}">
                <a16:creationId xmlns:a16="http://schemas.microsoft.com/office/drawing/2014/main" id="{427A3FC7-F476-41C5-D611-5B4EE214B0BC}"/>
              </a:ext>
            </a:extLst>
          </p:cNvPr>
          <p:cNvCxnSpPr>
            <a:cxnSpLocks/>
          </p:cNvCxnSpPr>
          <p:nvPr/>
        </p:nvCxnSpPr>
        <p:spPr>
          <a:xfrm rot="16200000" flipH="1">
            <a:off x="4765950" y="4017666"/>
            <a:ext cx="594300" cy="982200"/>
          </a:xfrm>
          <a:prstGeom prst="curvedConnector2">
            <a:avLst/>
          </a:prstGeom>
          <a:noFill/>
          <a:ln w="1905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260784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19ED-7F65-ED09-85DF-C596D5925B4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0E9A76-E444-3925-C178-6515F4601ABE}"/>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30;p26">
            <a:extLst>
              <a:ext uri="{FF2B5EF4-FFF2-40B4-BE49-F238E27FC236}">
                <a16:creationId xmlns:a16="http://schemas.microsoft.com/office/drawing/2014/main" id="{CDE2614B-BCB3-2D8D-4C86-BD701880287B}"/>
              </a:ext>
            </a:extLst>
          </p:cNvPr>
          <p:cNvSpPr/>
          <p:nvPr/>
        </p:nvSpPr>
        <p:spPr>
          <a:xfrm>
            <a:off x="1604676" y="1759667"/>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1;p26">
            <a:extLst>
              <a:ext uri="{FF2B5EF4-FFF2-40B4-BE49-F238E27FC236}">
                <a16:creationId xmlns:a16="http://schemas.microsoft.com/office/drawing/2014/main" id="{52ADEADF-FE2A-8940-92DD-D69F74E01AE8}"/>
              </a:ext>
            </a:extLst>
          </p:cNvPr>
          <p:cNvSpPr txBox="1"/>
          <p:nvPr/>
        </p:nvSpPr>
        <p:spPr>
          <a:xfrm>
            <a:off x="1986426" y="1710317"/>
            <a:ext cx="2702452" cy="4000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Prioritisation of new features</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11" name="Google Shape;232;p26">
            <a:extLst>
              <a:ext uri="{FF2B5EF4-FFF2-40B4-BE49-F238E27FC236}">
                <a16:creationId xmlns:a16="http://schemas.microsoft.com/office/drawing/2014/main" id="{2F3F5611-BEF7-DD0B-C4B9-18449B382989}"/>
              </a:ext>
            </a:extLst>
          </p:cNvPr>
          <p:cNvSpPr/>
          <p:nvPr/>
        </p:nvSpPr>
        <p:spPr>
          <a:xfrm>
            <a:off x="2420101" y="2524867"/>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33;p26">
            <a:extLst>
              <a:ext uri="{FF2B5EF4-FFF2-40B4-BE49-F238E27FC236}">
                <a16:creationId xmlns:a16="http://schemas.microsoft.com/office/drawing/2014/main" id="{6AFEE637-0C61-4B69-07F1-D47A1EA97AB3}"/>
              </a:ext>
            </a:extLst>
          </p:cNvPr>
          <p:cNvSpPr txBox="1"/>
          <p:nvPr/>
        </p:nvSpPr>
        <p:spPr>
          <a:xfrm>
            <a:off x="2801851" y="2475517"/>
            <a:ext cx="2648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mj-lt"/>
                <a:ea typeface="Poppins"/>
                <a:cs typeface="Poppins"/>
                <a:sym typeface="Poppins"/>
              </a:rPr>
              <a:t>Design and develop app</a:t>
            </a:r>
            <a:endParaRPr kumimoji="0" sz="1400" b="0" i="0" u="none" strike="noStrike" kern="0" cap="none" spc="0" normalizeH="0" baseline="0" noProof="0">
              <a:ln>
                <a:noFill/>
              </a:ln>
              <a:solidFill>
                <a:srgbClr val="000000"/>
              </a:solidFill>
              <a:effectLst/>
              <a:uLnTx/>
              <a:uFillTx/>
              <a:latin typeface="+mj-lt"/>
              <a:ea typeface="Poppins"/>
              <a:cs typeface="Poppins"/>
              <a:sym typeface="Poppins"/>
            </a:endParaRPr>
          </a:p>
        </p:txBody>
      </p:sp>
      <p:sp>
        <p:nvSpPr>
          <p:cNvPr id="13" name="Google Shape;234;p26">
            <a:extLst>
              <a:ext uri="{FF2B5EF4-FFF2-40B4-BE49-F238E27FC236}">
                <a16:creationId xmlns:a16="http://schemas.microsoft.com/office/drawing/2014/main" id="{5EF6BB42-CF92-96D0-0410-499E1E565F17}"/>
              </a:ext>
            </a:extLst>
          </p:cNvPr>
          <p:cNvSpPr/>
          <p:nvPr/>
        </p:nvSpPr>
        <p:spPr>
          <a:xfrm>
            <a:off x="3185301" y="3209692"/>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36;p26">
            <a:extLst>
              <a:ext uri="{FF2B5EF4-FFF2-40B4-BE49-F238E27FC236}">
                <a16:creationId xmlns:a16="http://schemas.microsoft.com/office/drawing/2014/main" id="{6FC0D1CB-AE58-6B2B-BF1B-708BF6B42FB8}"/>
              </a:ext>
            </a:extLst>
          </p:cNvPr>
          <p:cNvSpPr/>
          <p:nvPr/>
        </p:nvSpPr>
        <p:spPr>
          <a:xfrm>
            <a:off x="4313176" y="3954792"/>
            <a:ext cx="291300" cy="301500"/>
          </a:xfrm>
          <a:prstGeom prst="flowChartConnector">
            <a:avLst/>
          </a:prstGeom>
          <a:solidFill>
            <a:srgbClr val="FD91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 name="Google Shape;239;p26">
            <a:extLst>
              <a:ext uri="{FF2B5EF4-FFF2-40B4-BE49-F238E27FC236}">
                <a16:creationId xmlns:a16="http://schemas.microsoft.com/office/drawing/2014/main" id="{14C38067-F808-C37D-BDB4-E31B96BB8EFA}"/>
              </a:ext>
            </a:extLst>
          </p:cNvPr>
          <p:cNvCxnSpPr>
            <a:stCxn id="9" idx="4"/>
            <a:endCxn id="11" idx="2"/>
          </p:cNvCxnSpPr>
          <p:nvPr/>
        </p:nvCxnSpPr>
        <p:spPr>
          <a:xfrm rot="16200000" flipH="1">
            <a:off x="1778076" y="2033417"/>
            <a:ext cx="614400" cy="669900"/>
          </a:xfrm>
          <a:prstGeom prst="curvedConnector2">
            <a:avLst/>
          </a:prstGeom>
          <a:noFill/>
          <a:ln w="19050" cap="flat" cmpd="sng">
            <a:solidFill>
              <a:schemeClr val="dk2"/>
            </a:solidFill>
            <a:prstDash val="solid"/>
            <a:round/>
            <a:headEnd type="none" w="med" len="med"/>
            <a:tailEnd type="triangle" w="med" len="med"/>
          </a:ln>
        </p:spPr>
      </p:cxnSp>
      <p:cxnSp>
        <p:nvCxnSpPr>
          <p:cNvPr id="18" name="Google Shape;240;p26">
            <a:extLst>
              <a:ext uri="{FF2B5EF4-FFF2-40B4-BE49-F238E27FC236}">
                <a16:creationId xmlns:a16="http://schemas.microsoft.com/office/drawing/2014/main" id="{D0F54007-BEDB-88AD-762F-36814222E8A2}"/>
              </a:ext>
            </a:extLst>
          </p:cNvPr>
          <p:cNvCxnSpPr>
            <a:stCxn id="11" idx="4"/>
            <a:endCxn id="13" idx="2"/>
          </p:cNvCxnSpPr>
          <p:nvPr/>
        </p:nvCxnSpPr>
        <p:spPr>
          <a:xfrm rot="16200000" flipH="1">
            <a:off x="2608501" y="2783617"/>
            <a:ext cx="534000" cy="619500"/>
          </a:xfrm>
          <a:prstGeom prst="curvedConnector2">
            <a:avLst/>
          </a:prstGeom>
          <a:noFill/>
          <a:ln w="19050" cap="flat" cmpd="sng">
            <a:solidFill>
              <a:schemeClr val="dk2"/>
            </a:solidFill>
            <a:prstDash val="solid"/>
            <a:round/>
            <a:headEnd type="none" w="med" len="med"/>
            <a:tailEnd type="triangle" w="med" len="med"/>
          </a:ln>
        </p:spPr>
      </p:cxnSp>
      <p:cxnSp>
        <p:nvCxnSpPr>
          <p:cNvPr id="20" name="Google Shape;242;p26">
            <a:extLst>
              <a:ext uri="{FF2B5EF4-FFF2-40B4-BE49-F238E27FC236}">
                <a16:creationId xmlns:a16="http://schemas.microsoft.com/office/drawing/2014/main" id="{7589B7B8-D2BC-4E2B-698A-EC76D8434633}"/>
              </a:ext>
            </a:extLst>
          </p:cNvPr>
          <p:cNvCxnSpPr>
            <a:stCxn id="13" idx="4"/>
            <a:endCxn id="15" idx="2"/>
          </p:cNvCxnSpPr>
          <p:nvPr/>
        </p:nvCxnSpPr>
        <p:spPr>
          <a:xfrm rot="16200000" flipH="1">
            <a:off x="3524901" y="3317242"/>
            <a:ext cx="594300" cy="982200"/>
          </a:xfrm>
          <a:prstGeom prst="curvedConnector2">
            <a:avLst/>
          </a:prstGeom>
          <a:noFill/>
          <a:ln w="19050" cap="flat" cmpd="sng">
            <a:solidFill>
              <a:schemeClr val="dk2"/>
            </a:solidFill>
            <a:prstDash val="solid"/>
            <a:round/>
            <a:headEnd type="none" w="med" len="med"/>
            <a:tailEnd type="triangle" w="med" len="med"/>
          </a:ln>
        </p:spPr>
      </p:cxnSp>
      <p:cxnSp>
        <p:nvCxnSpPr>
          <p:cNvPr id="5" name="Google Shape;242;p26">
            <a:extLst>
              <a:ext uri="{FF2B5EF4-FFF2-40B4-BE49-F238E27FC236}">
                <a16:creationId xmlns:a16="http://schemas.microsoft.com/office/drawing/2014/main" id="{11522ED5-2DB5-FC29-7355-10E6F1BF6765}"/>
              </a:ext>
            </a:extLst>
          </p:cNvPr>
          <p:cNvCxnSpPr>
            <a:cxnSpLocks/>
          </p:cNvCxnSpPr>
          <p:nvPr/>
        </p:nvCxnSpPr>
        <p:spPr>
          <a:xfrm rot="16200000" flipH="1">
            <a:off x="4765950" y="4017666"/>
            <a:ext cx="594300" cy="982200"/>
          </a:xfrm>
          <a:prstGeom prst="curvedConnector2">
            <a:avLst/>
          </a:prstGeom>
          <a:noFill/>
          <a:ln w="19050" cap="flat" cmpd="sng">
            <a:solidFill>
              <a:schemeClr val="dk2"/>
            </a:solidFill>
            <a:prstDash val="solid"/>
            <a:round/>
            <a:headEnd type="none" w="med" len="med"/>
            <a:tailEnd type="triangle" w="med" len="med"/>
          </a:ln>
        </p:spPr>
      </p:cxnSp>
      <p:pic>
        <p:nvPicPr>
          <p:cNvPr id="4" name="Picture 3">
            <a:extLst>
              <a:ext uri="{FF2B5EF4-FFF2-40B4-BE49-F238E27FC236}">
                <a16:creationId xmlns:a16="http://schemas.microsoft.com/office/drawing/2014/main" id="{3F1506A3-2F8F-B891-E68E-723A38AA986B}"/>
              </a:ext>
            </a:extLst>
          </p:cNvPr>
          <p:cNvPicPr>
            <a:picLocks noChangeAspect="1"/>
          </p:cNvPicPr>
          <p:nvPr/>
        </p:nvPicPr>
        <p:blipFill>
          <a:blip r:embed="rId3"/>
          <a:srcRect l="29050" t="17249" r="29652" b="18118"/>
          <a:stretch/>
        </p:blipFill>
        <p:spPr>
          <a:xfrm>
            <a:off x="1321192" y="249716"/>
            <a:ext cx="5384848" cy="4740498"/>
          </a:xfrm>
          <a:prstGeom prst="rect">
            <a:avLst/>
          </a:prstGeom>
        </p:spPr>
      </p:pic>
      <p:sp>
        <p:nvSpPr>
          <p:cNvPr id="23" name="Rectangle 22">
            <a:extLst>
              <a:ext uri="{FF2B5EF4-FFF2-40B4-BE49-F238E27FC236}">
                <a16:creationId xmlns:a16="http://schemas.microsoft.com/office/drawing/2014/main" id="{AD6FD5D2-4A11-5CD9-8D09-4DFCEE856061}"/>
              </a:ext>
            </a:extLst>
          </p:cNvPr>
          <p:cNvSpPr/>
          <p:nvPr/>
        </p:nvSpPr>
        <p:spPr>
          <a:xfrm>
            <a:off x="213131" y="598141"/>
            <a:ext cx="8555185" cy="213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5AA9CC3B-BECE-9FF0-5EDF-47D3DD1D0CD8}"/>
              </a:ext>
            </a:extLst>
          </p:cNvPr>
          <p:cNvPicPr>
            <a:picLocks noChangeAspect="1"/>
          </p:cNvPicPr>
          <p:nvPr/>
        </p:nvPicPr>
        <p:blipFill>
          <a:blip r:embed="rId4"/>
          <a:srcRect l="58553" t="38802" r="24080" b="29662"/>
          <a:stretch/>
        </p:blipFill>
        <p:spPr>
          <a:xfrm>
            <a:off x="5536000" y="1031278"/>
            <a:ext cx="974775" cy="995669"/>
          </a:xfrm>
          <a:prstGeom prst="rect">
            <a:avLst/>
          </a:prstGeom>
        </p:spPr>
      </p:pic>
      <p:sp>
        <p:nvSpPr>
          <p:cNvPr id="30" name="Google Shape;231;p26">
            <a:extLst>
              <a:ext uri="{FF2B5EF4-FFF2-40B4-BE49-F238E27FC236}">
                <a16:creationId xmlns:a16="http://schemas.microsoft.com/office/drawing/2014/main" id="{B35A16E0-EB7F-56CD-5727-83570FE6B047}"/>
              </a:ext>
            </a:extLst>
          </p:cNvPr>
          <p:cNvSpPr txBox="1"/>
          <p:nvPr/>
        </p:nvSpPr>
        <p:spPr>
          <a:xfrm>
            <a:off x="6706040" y="1128457"/>
            <a:ext cx="2702452"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Download the app here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Tree>
    <p:extLst>
      <p:ext uri="{BB962C8B-B14F-4D97-AF65-F5344CB8AC3E}">
        <p14:creationId xmlns:p14="http://schemas.microsoft.com/office/powerpoint/2010/main" val="2838377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60990-94DC-224C-188D-3ACC775F62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1223AA-AC41-4810-CDF7-F71CDD87ABCC}"/>
              </a:ext>
            </a:extLst>
          </p:cNvPr>
          <p:cNvSpPr/>
          <p:nvPr/>
        </p:nvSpPr>
        <p:spPr>
          <a:xfrm>
            <a:off x="7563293" y="4621619"/>
            <a:ext cx="1205023" cy="368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B5787D0-B3ED-1C81-5C13-44C46F2C21B5}"/>
              </a:ext>
            </a:extLst>
          </p:cNvPr>
          <p:cNvSpPr>
            <a:spLocks noGrp="1"/>
          </p:cNvSpPr>
          <p:nvPr>
            <p:ph type="title"/>
          </p:nvPr>
        </p:nvSpPr>
        <p:spPr/>
        <p:txBody>
          <a:bodyPr>
            <a:normAutofit/>
          </a:bodyPr>
          <a:lstStyle/>
          <a:p>
            <a:r>
              <a:rPr lang="en-GB" sz="1800" dirty="0"/>
              <a:t>Next steps…</a:t>
            </a:r>
          </a:p>
        </p:txBody>
      </p:sp>
      <p:sp>
        <p:nvSpPr>
          <p:cNvPr id="7" name="Google Shape;228;p26">
            <a:extLst>
              <a:ext uri="{FF2B5EF4-FFF2-40B4-BE49-F238E27FC236}">
                <a16:creationId xmlns:a16="http://schemas.microsoft.com/office/drawing/2014/main" id="{35040E3B-91D6-DBC4-6DF5-639C1D44367F}"/>
              </a:ext>
            </a:extLst>
          </p:cNvPr>
          <p:cNvSpPr/>
          <p:nvPr/>
        </p:nvSpPr>
        <p:spPr>
          <a:xfrm>
            <a:off x="1604676" y="1077082"/>
            <a:ext cx="291300" cy="301500"/>
          </a:xfrm>
          <a:prstGeom prst="flowChartConnector">
            <a:avLst/>
          </a:prstGeom>
          <a:solidFill>
            <a:srgbClr val="83D1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29;p26">
            <a:extLst>
              <a:ext uri="{FF2B5EF4-FFF2-40B4-BE49-F238E27FC236}">
                <a16:creationId xmlns:a16="http://schemas.microsoft.com/office/drawing/2014/main" id="{11A86BA7-2C7B-D098-7B02-E52EBD41DBFE}"/>
              </a:ext>
            </a:extLst>
          </p:cNvPr>
          <p:cNvSpPr txBox="1"/>
          <p:nvPr/>
        </p:nvSpPr>
        <p:spPr>
          <a:xfrm>
            <a:off x="1986426" y="933467"/>
            <a:ext cx="3982985"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In talks with the children’s charity Dream Flight to adapt the app for their organisation’s use </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9" name="Google Shape;230;p26">
            <a:extLst>
              <a:ext uri="{FF2B5EF4-FFF2-40B4-BE49-F238E27FC236}">
                <a16:creationId xmlns:a16="http://schemas.microsoft.com/office/drawing/2014/main" id="{A1B1114C-6461-7D89-DD43-4331B602A0AE}"/>
              </a:ext>
            </a:extLst>
          </p:cNvPr>
          <p:cNvSpPr/>
          <p:nvPr/>
        </p:nvSpPr>
        <p:spPr>
          <a:xfrm>
            <a:off x="1604676" y="1855070"/>
            <a:ext cx="291300" cy="301500"/>
          </a:xfrm>
          <a:prstGeom prst="flowChartConnector">
            <a:avLst/>
          </a:prstGeom>
          <a:solidFill>
            <a:srgbClr val="83D1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1;p26">
            <a:extLst>
              <a:ext uri="{FF2B5EF4-FFF2-40B4-BE49-F238E27FC236}">
                <a16:creationId xmlns:a16="http://schemas.microsoft.com/office/drawing/2014/main" id="{AE179830-444E-8AF0-EC24-12EC71FE470E}"/>
              </a:ext>
            </a:extLst>
          </p:cNvPr>
          <p:cNvSpPr txBox="1"/>
          <p:nvPr/>
        </p:nvSpPr>
        <p:spPr>
          <a:xfrm>
            <a:off x="1986426" y="1698059"/>
            <a:ext cx="4689382"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Exploring funding opportunities to develop an Android version of the app (currently only available </a:t>
            </a:r>
            <a:r>
              <a:rPr lang="en-GB" sz="1400" kern="0" dirty="0">
                <a:solidFill>
                  <a:srgbClr val="000000"/>
                </a:solidFill>
                <a:latin typeface="+mj-lt"/>
                <a:ea typeface="Poppins"/>
                <a:cs typeface="Poppins"/>
                <a:sym typeface="Poppins"/>
              </a:rPr>
              <a:t>on Apple devices)</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11" name="Google Shape;232;p26">
            <a:extLst>
              <a:ext uri="{FF2B5EF4-FFF2-40B4-BE49-F238E27FC236}">
                <a16:creationId xmlns:a16="http://schemas.microsoft.com/office/drawing/2014/main" id="{5E0067B3-F3E9-59DD-7400-B43D2B8610AD}"/>
              </a:ext>
            </a:extLst>
          </p:cNvPr>
          <p:cNvSpPr/>
          <p:nvPr/>
        </p:nvSpPr>
        <p:spPr>
          <a:xfrm>
            <a:off x="1604676" y="2632528"/>
            <a:ext cx="291300" cy="301500"/>
          </a:xfrm>
          <a:prstGeom prst="flowChartConnector">
            <a:avLst/>
          </a:prstGeom>
          <a:solidFill>
            <a:srgbClr val="83D1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33;p26">
            <a:extLst>
              <a:ext uri="{FF2B5EF4-FFF2-40B4-BE49-F238E27FC236}">
                <a16:creationId xmlns:a16="http://schemas.microsoft.com/office/drawing/2014/main" id="{C2E69FB7-5DD4-F3EC-4E03-EE416347F481}"/>
              </a:ext>
            </a:extLst>
          </p:cNvPr>
          <p:cNvSpPr txBox="1"/>
          <p:nvPr/>
        </p:nvSpPr>
        <p:spPr>
          <a:xfrm>
            <a:off x="1986426" y="2475517"/>
            <a:ext cx="3982985" cy="104641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Identifying new features for </a:t>
            </a:r>
            <a:r>
              <a:rPr lang="en-GB" sz="1400" kern="0" dirty="0">
                <a:solidFill>
                  <a:srgbClr val="000000"/>
                </a:solidFill>
                <a:latin typeface="+mj-lt"/>
                <a:ea typeface="Poppins"/>
                <a:cs typeface="Poppins"/>
                <a:sym typeface="Poppins"/>
              </a:rPr>
              <a:t>the app </a:t>
            </a: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that our users have requested </a:t>
            </a:r>
            <a:r>
              <a:rPr lang="en-GB" sz="1400" kern="0" dirty="0">
                <a:solidFill>
                  <a:srgbClr val="000000"/>
                </a:solidFill>
                <a:latin typeface="+mj-lt"/>
                <a:ea typeface="Poppins"/>
                <a:cs typeface="Poppins"/>
                <a:sym typeface="Poppins"/>
              </a:rPr>
              <a:t>for the next update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400" kern="0" dirty="0">
              <a:solidFill>
                <a:srgbClr val="000000"/>
              </a:solidFill>
              <a:latin typeface="+mj-lt"/>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j-lt"/>
                <a:ea typeface="Poppins"/>
                <a:cs typeface="Poppins"/>
                <a:sym typeface="Poppins"/>
              </a:rPr>
              <a:t>-</a:t>
            </a:r>
            <a:r>
              <a:rPr kumimoji="0" lang="en-GB" sz="1400" b="0" i="0" u="none" strike="noStrike" kern="0" cap="none" spc="0" normalizeH="0" noProof="0" dirty="0">
                <a:ln>
                  <a:noFill/>
                </a:ln>
                <a:solidFill>
                  <a:srgbClr val="000000"/>
                </a:solidFill>
                <a:effectLst/>
                <a:uLnTx/>
                <a:uFillTx/>
                <a:latin typeface="+mj-lt"/>
                <a:ea typeface="Poppins"/>
                <a:cs typeface="Poppins"/>
                <a:sym typeface="Poppins"/>
              </a:rPr>
              <a:t>  The ability to have more than one child on the app</a:t>
            </a:r>
            <a:endParaRPr kumimoji="0" sz="1400" b="0" i="0" u="none" strike="noStrike" kern="0" cap="none" spc="0" normalizeH="0" baseline="0" noProof="0" dirty="0">
              <a:ln>
                <a:noFill/>
              </a:ln>
              <a:solidFill>
                <a:srgbClr val="000000"/>
              </a:solidFill>
              <a:effectLst/>
              <a:uLnTx/>
              <a:uFillTx/>
              <a:latin typeface="+mj-lt"/>
              <a:ea typeface="Poppins"/>
              <a:cs typeface="Poppins"/>
              <a:sym typeface="Poppins"/>
            </a:endParaRPr>
          </a:p>
        </p:txBody>
      </p:sp>
      <p:sp>
        <p:nvSpPr>
          <p:cNvPr id="4" name="TextBox 3">
            <a:extLst>
              <a:ext uri="{FF2B5EF4-FFF2-40B4-BE49-F238E27FC236}">
                <a16:creationId xmlns:a16="http://schemas.microsoft.com/office/drawing/2014/main" id="{58029B5A-6B43-EF55-006D-44F25ED0E13A}"/>
              </a:ext>
            </a:extLst>
          </p:cNvPr>
          <p:cNvSpPr txBox="1"/>
          <p:nvPr/>
        </p:nvSpPr>
        <p:spPr>
          <a:xfrm>
            <a:off x="2845326" y="3789885"/>
            <a:ext cx="5727453" cy="1200329"/>
          </a:xfrm>
          <a:prstGeom prst="rect">
            <a:avLst/>
          </a:prstGeom>
          <a:noFill/>
        </p:spPr>
        <p:txBody>
          <a:bodyPr wrap="square">
            <a:spAutoFit/>
          </a:bodyPr>
          <a:lstStyle/>
          <a:p>
            <a:pPr algn="ctr"/>
            <a:r>
              <a:rPr lang="en-GB" sz="1200" i="1" dirty="0"/>
              <a:t>“I just wanted to let you know I have started using you app and find it really useful. </a:t>
            </a:r>
          </a:p>
          <a:p>
            <a:pPr algn="ctr"/>
            <a:r>
              <a:rPr lang="en-GB" sz="1200" i="1" dirty="0"/>
              <a:t>Would you consider developing it further so you could have more than one child on there? I am a GP myself and previously worked in A&amp;E and found that often a lot of </a:t>
            </a:r>
          </a:p>
          <a:p>
            <a:pPr algn="ctr"/>
            <a:r>
              <a:rPr lang="en-GB" sz="1200" i="1" dirty="0"/>
              <a:t>mistakes were make when parents couldn’t remember which child had what medication when. I think this might be really useful”</a:t>
            </a:r>
          </a:p>
          <a:p>
            <a:pPr algn="r"/>
            <a:r>
              <a:rPr lang="en-GB" sz="1200" dirty="0"/>
              <a:t>London based GP</a:t>
            </a:r>
          </a:p>
        </p:txBody>
      </p:sp>
    </p:spTree>
    <p:extLst>
      <p:ext uri="{BB962C8B-B14F-4D97-AF65-F5344CB8AC3E}">
        <p14:creationId xmlns:p14="http://schemas.microsoft.com/office/powerpoint/2010/main" val="3065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82006-0BF3-DF43-FD94-8A218D1ACBDD}"/>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E04FB55-3E59-3560-022E-587994A2DD51}"/>
              </a:ext>
            </a:extLst>
          </p:cNvPr>
          <p:cNvSpPr/>
          <p:nvPr/>
        </p:nvSpPr>
        <p:spPr>
          <a:xfrm>
            <a:off x="4543272" y="1582524"/>
            <a:ext cx="4600729" cy="2368638"/>
          </a:xfrm>
          <a:prstGeom prst="rect">
            <a:avLst/>
          </a:prstGeom>
          <a:solidFill>
            <a:srgbClr val="11A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13B6CF-DB97-FE84-C9CE-AC4B5E8FA7C3}"/>
              </a:ext>
            </a:extLst>
          </p:cNvPr>
          <p:cNvSpPr/>
          <p:nvPr/>
        </p:nvSpPr>
        <p:spPr>
          <a:xfrm>
            <a:off x="-1" y="0"/>
            <a:ext cx="4571748" cy="51435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6">
            <a:extLst>
              <a:ext uri="{FF2B5EF4-FFF2-40B4-BE49-F238E27FC236}">
                <a16:creationId xmlns:a16="http://schemas.microsoft.com/office/drawing/2014/main" id="{FF7E6F32-8A3D-4EEE-D62F-7E675423E13B}"/>
              </a:ext>
            </a:extLst>
          </p:cNvPr>
          <p:cNvSpPr txBox="1">
            <a:spLocks/>
          </p:cNvSpPr>
          <p:nvPr/>
        </p:nvSpPr>
        <p:spPr>
          <a:xfrm>
            <a:off x="3176752" y="3385982"/>
            <a:ext cx="751323" cy="7871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a:lstStyle>
          <a:p>
            <a:pPr>
              <a:lnSpc>
                <a:spcPct val="150000"/>
              </a:lnSpc>
            </a:pPr>
            <a:endParaRPr lang="en-GB" sz="2000" b="0">
              <a:solidFill>
                <a:srgbClr val="21275B"/>
              </a:solidFill>
              <a:latin typeface="Arial" panose="020B0604020202020204" pitchFamily="34" charset="0"/>
              <a:cs typeface="Arial" panose="020B0604020202020204" pitchFamily="34" charset="0"/>
            </a:endParaRPr>
          </a:p>
        </p:txBody>
      </p:sp>
      <p:pic>
        <p:nvPicPr>
          <p:cNvPr id="16" name="Picture 15" descr="A picture containing logo&#10;&#10;Description automatically generated">
            <a:extLst>
              <a:ext uri="{FF2B5EF4-FFF2-40B4-BE49-F238E27FC236}">
                <a16:creationId xmlns:a16="http://schemas.microsoft.com/office/drawing/2014/main" id="{64FE54DF-FAB3-8063-7FA5-A7C29BA868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89" b="5611"/>
          <a:stretch/>
        </p:blipFill>
        <p:spPr>
          <a:xfrm>
            <a:off x="4958700" y="144591"/>
            <a:ext cx="4087183" cy="1186356"/>
          </a:xfrm>
          <a:prstGeom prst="rect">
            <a:avLst/>
          </a:prstGeom>
        </p:spPr>
      </p:pic>
      <p:sp>
        <p:nvSpPr>
          <p:cNvPr id="10" name="TextBox 9">
            <a:extLst>
              <a:ext uri="{FF2B5EF4-FFF2-40B4-BE49-F238E27FC236}">
                <a16:creationId xmlns:a16="http://schemas.microsoft.com/office/drawing/2014/main" id="{4A9768D2-347D-D1A4-DF26-563A2EA5EF49}"/>
              </a:ext>
            </a:extLst>
          </p:cNvPr>
          <p:cNvSpPr txBox="1"/>
          <p:nvPr/>
        </p:nvSpPr>
        <p:spPr>
          <a:xfrm>
            <a:off x="329696" y="4613697"/>
            <a:ext cx="1582923" cy="338554"/>
          </a:xfrm>
          <a:prstGeom prst="rect">
            <a:avLst/>
          </a:prstGeom>
          <a:noFill/>
        </p:spPr>
        <p:txBody>
          <a:bodyPr wrap="square">
            <a:spAutoFit/>
          </a:bodyPr>
          <a:lstStyle/>
          <a:p>
            <a:r>
              <a:rPr lang="en-GB" sz="800" b="1">
                <a:solidFill>
                  <a:schemeClr val="bg1"/>
                </a:solidFill>
                <a:latin typeface="Montserrat" panose="00000500000000000000" pitchFamily="50" charset="0"/>
              </a:rPr>
              <a:t>Scan to access our full list of medicines leaflets</a:t>
            </a:r>
          </a:p>
        </p:txBody>
      </p:sp>
      <p:pic>
        <p:nvPicPr>
          <p:cNvPr id="27" name="Picture 26">
            <a:extLst>
              <a:ext uri="{FF2B5EF4-FFF2-40B4-BE49-F238E27FC236}">
                <a16:creationId xmlns:a16="http://schemas.microsoft.com/office/drawing/2014/main" id="{09F91444-F199-156E-C881-53EF7F419801}"/>
              </a:ext>
            </a:extLst>
          </p:cNvPr>
          <p:cNvPicPr>
            <a:picLocks noChangeAspect="1"/>
          </p:cNvPicPr>
          <p:nvPr/>
        </p:nvPicPr>
        <p:blipFill>
          <a:blip r:embed="rId4"/>
          <a:stretch>
            <a:fillRect/>
          </a:stretch>
        </p:blipFill>
        <p:spPr>
          <a:xfrm>
            <a:off x="2577401" y="3270713"/>
            <a:ext cx="1280913" cy="1280913"/>
          </a:xfrm>
          <a:prstGeom prst="rect">
            <a:avLst/>
          </a:prstGeom>
        </p:spPr>
      </p:pic>
      <p:sp>
        <p:nvSpPr>
          <p:cNvPr id="29" name="TextBox 28">
            <a:extLst>
              <a:ext uri="{FF2B5EF4-FFF2-40B4-BE49-F238E27FC236}">
                <a16:creationId xmlns:a16="http://schemas.microsoft.com/office/drawing/2014/main" id="{4A48286E-13AD-C8C7-8B27-EA4B492B8323}"/>
              </a:ext>
            </a:extLst>
          </p:cNvPr>
          <p:cNvSpPr txBox="1"/>
          <p:nvPr/>
        </p:nvSpPr>
        <p:spPr>
          <a:xfrm>
            <a:off x="2577402" y="4610704"/>
            <a:ext cx="1350674" cy="338554"/>
          </a:xfrm>
          <a:prstGeom prst="rect">
            <a:avLst/>
          </a:prstGeom>
          <a:noFill/>
        </p:spPr>
        <p:txBody>
          <a:bodyPr wrap="square">
            <a:spAutoFit/>
          </a:bodyPr>
          <a:lstStyle/>
          <a:p>
            <a:r>
              <a:rPr lang="en-GB" sz="800" b="1">
                <a:solidFill>
                  <a:schemeClr val="bg1"/>
                </a:solidFill>
                <a:latin typeface="Montserrat" panose="00000500000000000000" pitchFamily="50" charset="0"/>
              </a:rPr>
              <a:t>Scan to access our QR code posters </a:t>
            </a:r>
          </a:p>
        </p:txBody>
      </p:sp>
      <p:pic>
        <p:nvPicPr>
          <p:cNvPr id="34" name="Picture 33" descr="A blue letters on a black background&#10;&#10;Description automatically generated">
            <a:extLst>
              <a:ext uri="{FF2B5EF4-FFF2-40B4-BE49-F238E27FC236}">
                <a16:creationId xmlns:a16="http://schemas.microsoft.com/office/drawing/2014/main" id="{D0CBECD9-B5A3-07AA-0AF8-EC5A7E159D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109" y="4358769"/>
            <a:ext cx="1003849" cy="244436"/>
          </a:xfrm>
          <a:prstGeom prst="rect">
            <a:avLst/>
          </a:prstGeom>
        </p:spPr>
      </p:pic>
      <p:pic>
        <p:nvPicPr>
          <p:cNvPr id="32" name="Picture 31" descr="A blue and white logo&#10;&#10;Description automatically generated">
            <a:extLst>
              <a:ext uri="{FF2B5EF4-FFF2-40B4-BE49-F238E27FC236}">
                <a16:creationId xmlns:a16="http://schemas.microsoft.com/office/drawing/2014/main" id="{2709CA78-FCEA-EC10-3578-B905469D63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203"/>
          <a:stretch/>
        </p:blipFill>
        <p:spPr>
          <a:xfrm>
            <a:off x="6651039" y="4343539"/>
            <a:ext cx="1369915" cy="237637"/>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7428DBB-1181-B9C6-3FC5-FA0AD6CA99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0954" y="4343539"/>
            <a:ext cx="918595" cy="304668"/>
          </a:xfrm>
          <a:prstGeom prst="rect">
            <a:avLst/>
          </a:prstGeom>
        </p:spPr>
      </p:pic>
      <p:pic>
        <p:nvPicPr>
          <p:cNvPr id="19" name="Picture 18">
            <a:extLst>
              <a:ext uri="{FF2B5EF4-FFF2-40B4-BE49-F238E27FC236}">
                <a16:creationId xmlns:a16="http://schemas.microsoft.com/office/drawing/2014/main" id="{2C996070-3601-DD5D-3EEA-32908305BFD0}"/>
              </a:ext>
            </a:extLst>
          </p:cNvPr>
          <p:cNvPicPr>
            <a:picLocks noChangeAspect="1"/>
          </p:cNvPicPr>
          <p:nvPr/>
        </p:nvPicPr>
        <p:blipFill rotWithShape="1">
          <a:blip r:embed="rId8"/>
          <a:srcRect l="16779" t="80576" r="40049" b="13158"/>
          <a:stretch/>
        </p:blipFill>
        <p:spPr>
          <a:xfrm>
            <a:off x="5347376" y="4703304"/>
            <a:ext cx="3621812" cy="295605"/>
          </a:xfrm>
          <a:prstGeom prst="rect">
            <a:avLst/>
          </a:prstGeom>
        </p:spPr>
      </p:pic>
      <p:pic>
        <p:nvPicPr>
          <p:cNvPr id="11" name="Picture 10">
            <a:extLst>
              <a:ext uri="{FF2B5EF4-FFF2-40B4-BE49-F238E27FC236}">
                <a16:creationId xmlns:a16="http://schemas.microsoft.com/office/drawing/2014/main" id="{D13D359F-13D1-4FA8-B1FE-767B4AABD328}"/>
              </a:ext>
            </a:extLst>
          </p:cNvPr>
          <p:cNvPicPr>
            <a:picLocks noChangeAspect="1"/>
          </p:cNvPicPr>
          <p:nvPr/>
        </p:nvPicPr>
        <p:blipFill>
          <a:blip r:embed="rId9"/>
          <a:stretch>
            <a:fillRect/>
          </a:stretch>
        </p:blipFill>
        <p:spPr>
          <a:xfrm>
            <a:off x="329697" y="3270713"/>
            <a:ext cx="1274846" cy="1274846"/>
          </a:xfrm>
          <a:prstGeom prst="rect">
            <a:avLst/>
          </a:prstGeom>
        </p:spPr>
      </p:pic>
      <p:sp>
        <p:nvSpPr>
          <p:cNvPr id="7" name="TextBox 6">
            <a:extLst>
              <a:ext uri="{FF2B5EF4-FFF2-40B4-BE49-F238E27FC236}">
                <a16:creationId xmlns:a16="http://schemas.microsoft.com/office/drawing/2014/main" id="{CEA498C1-6FD2-82CC-A281-08E952AB11FD}"/>
              </a:ext>
            </a:extLst>
          </p:cNvPr>
          <p:cNvSpPr txBox="1"/>
          <p:nvPr/>
        </p:nvSpPr>
        <p:spPr>
          <a:xfrm>
            <a:off x="4763709" y="1711656"/>
            <a:ext cx="3892611" cy="1754326"/>
          </a:xfrm>
          <a:prstGeom prst="rect">
            <a:avLst/>
          </a:prstGeom>
          <a:noFill/>
        </p:spPr>
        <p:txBody>
          <a:bodyPr wrap="square" rtlCol="0">
            <a:spAutoFit/>
          </a:bodyPr>
          <a:lstStyle/>
          <a:p>
            <a:r>
              <a:rPr lang="en-GB" sz="1600" b="1" dirty="0">
                <a:solidFill>
                  <a:schemeClr val="bg1"/>
                </a:solidFill>
                <a:latin typeface="Montserrat" panose="00000500000000000000" pitchFamily="50" charset="0"/>
              </a:rPr>
              <a:t>Practical and reliable information for parents and carers about how to give medicine to their child</a:t>
            </a:r>
          </a:p>
          <a:p>
            <a:endParaRPr lang="en-GB" sz="1200" dirty="0">
              <a:solidFill>
                <a:schemeClr val="bg1"/>
              </a:solidFill>
              <a:latin typeface="Montserrat" panose="00000500000000000000" pitchFamily="50" charset="0"/>
            </a:endParaRPr>
          </a:p>
          <a:p>
            <a:r>
              <a:rPr lang="en-GB" sz="1200" dirty="0">
                <a:solidFill>
                  <a:schemeClr val="bg1"/>
                </a:solidFill>
                <a:latin typeface="Montserrat" panose="00000500000000000000" pitchFamily="50" charset="0"/>
              </a:rPr>
              <a:t>Medicine leaflets and ‘how to’ videos available online, developed by paediatricians and pharmacists with consultation form parents, carers and young people.</a:t>
            </a:r>
          </a:p>
        </p:txBody>
      </p:sp>
      <p:pic>
        <p:nvPicPr>
          <p:cNvPr id="14" name="Picture 13" descr="A group of children playing outside&#10;&#10;Description automatically generated">
            <a:extLst>
              <a:ext uri="{FF2B5EF4-FFF2-40B4-BE49-F238E27FC236}">
                <a16:creationId xmlns:a16="http://schemas.microsoft.com/office/drawing/2014/main" id="{3E2C0D41-E78D-829C-0490-492FA769FB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573"/>
            <a:ext cx="4543272" cy="3036807"/>
          </a:xfrm>
          <a:prstGeom prst="rect">
            <a:avLst/>
          </a:prstGeom>
          <a:effectLst>
            <a:softEdge rad="317500"/>
          </a:effectLst>
        </p:spPr>
      </p:pic>
      <p:sp>
        <p:nvSpPr>
          <p:cNvPr id="2" name="TextBox 1">
            <a:extLst>
              <a:ext uri="{FF2B5EF4-FFF2-40B4-BE49-F238E27FC236}">
                <a16:creationId xmlns:a16="http://schemas.microsoft.com/office/drawing/2014/main" id="{C084C3EF-E13A-4A06-46EA-B42139B7EE82}"/>
              </a:ext>
            </a:extLst>
          </p:cNvPr>
          <p:cNvSpPr txBox="1"/>
          <p:nvPr/>
        </p:nvSpPr>
        <p:spPr>
          <a:xfrm>
            <a:off x="5486399" y="1262980"/>
            <a:ext cx="3482789" cy="307456"/>
          </a:xfrm>
          <a:prstGeom prst="rect">
            <a:avLst/>
          </a:prstGeom>
          <a:noFill/>
        </p:spPr>
        <p:txBody>
          <a:bodyPr wrap="square" lIns="91440" tIns="45720" rIns="91440" bIns="45720" anchor="t">
            <a:spAutoFit/>
          </a:bodyPr>
          <a:lstStyle/>
          <a:p>
            <a:pPr algn="r">
              <a:lnSpc>
                <a:spcPct val="107000"/>
              </a:lnSpc>
              <a:spcAft>
                <a:spcPts val="800"/>
              </a:spcAft>
            </a:pPr>
            <a:r>
              <a:rPr lang="en-GB" sz="1400" b="1" dirty="0">
                <a:solidFill>
                  <a:srgbClr val="11A7F2"/>
                </a:solidFill>
                <a:effectLst/>
                <a:latin typeface="Montserrat"/>
                <a:ea typeface="Calibri" panose="020F0502020204030204" pitchFamily="34" charset="0"/>
                <a:cs typeface="Times New Roman"/>
                <a:hlinkClick r:id="rId11"/>
              </a:rPr>
              <a:t>Medicines for Children home page</a:t>
            </a:r>
            <a:endParaRPr lang="en-GB" sz="1400" b="1" dirty="0">
              <a:solidFill>
                <a:srgbClr val="11A7F2"/>
              </a:solidFill>
              <a:effectLst/>
              <a:latin typeface="Montserrat"/>
              <a:ea typeface="Calibri" panose="020F0502020204030204" pitchFamily="34" charset="0"/>
              <a:cs typeface="Times New Roman"/>
            </a:endParaRPr>
          </a:p>
        </p:txBody>
      </p:sp>
    </p:spTree>
    <p:extLst>
      <p:ext uri="{BB962C8B-B14F-4D97-AF65-F5344CB8AC3E}">
        <p14:creationId xmlns:p14="http://schemas.microsoft.com/office/powerpoint/2010/main" val="2475845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r>
              <a:rPr lang="en-GB" sz="1600" dirty="0"/>
              <a:t>Medicines for Children website</a:t>
            </a:r>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0AD5778-C137-4373-A7D3-13FC1D5CE7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sp>
        <p:nvSpPr>
          <p:cNvPr id="4" name="TextBox 3">
            <a:extLst>
              <a:ext uri="{FF2B5EF4-FFF2-40B4-BE49-F238E27FC236}">
                <a16:creationId xmlns:a16="http://schemas.microsoft.com/office/drawing/2014/main" id="{3290EAD5-B44A-30FA-66B9-F69AF79E6145}"/>
              </a:ext>
            </a:extLst>
          </p:cNvPr>
          <p:cNvSpPr txBox="1"/>
          <p:nvPr/>
        </p:nvSpPr>
        <p:spPr>
          <a:xfrm>
            <a:off x="196703" y="732616"/>
            <a:ext cx="4155557" cy="2681503"/>
          </a:xfrm>
          <a:prstGeom prst="rect">
            <a:avLst/>
          </a:prstGeom>
          <a:noFill/>
        </p:spPr>
        <p:txBody>
          <a:bodyPr wrap="square" lIns="91440" tIns="45720" rIns="91440" bIns="45720" rtlCol="0" anchor="t">
            <a:spAutoFit/>
          </a:bodyPr>
          <a:lstStyle/>
          <a:p>
            <a:pPr marL="171450" indent="-171450">
              <a:spcAft>
                <a:spcPts val="600"/>
              </a:spcAft>
              <a:buFont typeface="Arial" panose="020B0604020202020204" pitchFamily="34" charset="0"/>
              <a:buChar char="•"/>
            </a:pPr>
            <a:r>
              <a:rPr lang="en-GB" sz="1050" b="0" i="0" dirty="0">
                <a:solidFill>
                  <a:srgbClr val="000000"/>
                </a:solidFill>
                <a:effectLst/>
                <a:latin typeface="Montserrat" panose="00000500000000000000" pitchFamily="50" charset="0"/>
              </a:rPr>
              <a:t>An </a:t>
            </a:r>
            <a:r>
              <a:rPr lang="en-GB" sz="1050" b="1" i="0" dirty="0">
                <a:solidFill>
                  <a:srgbClr val="000000"/>
                </a:solidFill>
                <a:effectLst/>
                <a:latin typeface="Montserrat" panose="00000500000000000000" pitchFamily="50" charset="0"/>
              </a:rPr>
              <a:t>established</a:t>
            </a:r>
            <a:r>
              <a:rPr lang="en-GB" sz="1050" b="0" i="0" dirty="0">
                <a:solidFill>
                  <a:srgbClr val="000000"/>
                </a:solidFill>
                <a:effectLst/>
                <a:latin typeface="Montserrat" panose="00000500000000000000" pitchFamily="50" charset="0"/>
              </a:rPr>
              <a:t> and </a:t>
            </a:r>
            <a:r>
              <a:rPr lang="en-GB" sz="1050" b="1" i="0" dirty="0">
                <a:solidFill>
                  <a:srgbClr val="000000"/>
                </a:solidFill>
                <a:effectLst/>
                <a:latin typeface="Montserrat" panose="00000500000000000000" pitchFamily="50" charset="0"/>
              </a:rPr>
              <a:t>trusted</a:t>
            </a:r>
            <a:r>
              <a:rPr lang="en-GB" sz="1050" b="0" i="0" dirty="0">
                <a:solidFill>
                  <a:srgbClr val="000000"/>
                </a:solidFill>
                <a:effectLst/>
                <a:latin typeface="Montserrat" panose="00000500000000000000" pitchFamily="50" charset="0"/>
              </a:rPr>
              <a:t> information resource, founded</a:t>
            </a:r>
            <a:r>
              <a:rPr lang="en-GB" sz="1050" dirty="0">
                <a:solidFill>
                  <a:srgbClr val="000000"/>
                </a:solidFill>
                <a:latin typeface="Montserrat" panose="00000500000000000000" pitchFamily="50" charset="0"/>
              </a:rPr>
              <a:t> in 2006 – website followed in 2009</a:t>
            </a:r>
          </a:p>
          <a:p>
            <a:pPr marL="171450" indent="-171450">
              <a:spcAft>
                <a:spcPts val="600"/>
              </a:spcAft>
              <a:buFont typeface="Arial" panose="020B0604020202020204" pitchFamily="34" charset="0"/>
              <a:buChar char="•"/>
            </a:pPr>
            <a:r>
              <a:rPr lang="en-GB" sz="1050" b="0" i="0" dirty="0">
                <a:solidFill>
                  <a:srgbClr val="000000"/>
                </a:solidFill>
                <a:effectLst/>
                <a:latin typeface="Montserrat" panose="00000500000000000000" pitchFamily="50" charset="0"/>
              </a:rPr>
              <a:t>Designed to support parents/carers giving medicines to their child </a:t>
            </a:r>
            <a:r>
              <a:rPr lang="en-GB" sz="1050" b="1" i="0" dirty="0">
                <a:solidFill>
                  <a:srgbClr val="000000"/>
                </a:solidFill>
                <a:effectLst/>
                <a:latin typeface="Montserrat" panose="00000500000000000000" pitchFamily="50" charset="0"/>
              </a:rPr>
              <a:t>in the home</a:t>
            </a:r>
            <a:r>
              <a:rPr lang="en-GB" sz="1050" b="0" i="0" dirty="0">
                <a:solidFill>
                  <a:srgbClr val="000000"/>
                </a:solidFill>
                <a:effectLst/>
                <a:latin typeface="Montserrat" panose="00000500000000000000" pitchFamily="50" charset="0"/>
              </a:rPr>
              <a:t>.</a:t>
            </a:r>
          </a:p>
          <a:p>
            <a:pPr marL="171450" indent="-171450" algn="l">
              <a:spcAft>
                <a:spcPts val="600"/>
              </a:spcAft>
              <a:buFont typeface="Arial" panose="020B0604020202020204" pitchFamily="34" charset="0"/>
              <a:buChar char="•"/>
            </a:pPr>
            <a:r>
              <a:rPr lang="en-GB" sz="1050" b="0" i="0" dirty="0">
                <a:solidFill>
                  <a:srgbClr val="000000"/>
                </a:solidFill>
                <a:effectLst/>
                <a:latin typeface="Montserrat" panose="00000500000000000000" pitchFamily="50" charset="0"/>
              </a:rPr>
              <a:t>Over 220 medicines information leaflets, general guidance sheets and video guides.</a:t>
            </a:r>
          </a:p>
          <a:p>
            <a:pPr marL="171450" indent="-171450" algn="l">
              <a:spcAft>
                <a:spcPts val="600"/>
              </a:spcAft>
              <a:buFont typeface="Arial" panose="020B0604020202020204" pitchFamily="34" charset="0"/>
              <a:buChar char="•"/>
            </a:pPr>
            <a:r>
              <a:rPr lang="en-GB" sz="1050" dirty="0">
                <a:solidFill>
                  <a:srgbClr val="000000"/>
                </a:solidFill>
                <a:latin typeface="Montserrat" panose="00000500000000000000" pitchFamily="50" charset="0"/>
              </a:rPr>
              <a:t>Content developed by 100s</a:t>
            </a:r>
            <a:r>
              <a:rPr lang="en-GB" sz="1050" b="0" i="0" dirty="0">
                <a:solidFill>
                  <a:srgbClr val="000000"/>
                </a:solidFill>
                <a:effectLst/>
                <a:latin typeface="Montserrat" panose="00000500000000000000" pitchFamily="50" charset="0"/>
              </a:rPr>
              <a:t> of paediatricians and paediatric pharmacists over th</a:t>
            </a:r>
            <a:r>
              <a:rPr lang="en-GB" sz="1050" dirty="0">
                <a:solidFill>
                  <a:srgbClr val="000000"/>
                </a:solidFill>
                <a:latin typeface="Montserrat" panose="00000500000000000000" pitchFamily="50" charset="0"/>
              </a:rPr>
              <a:t>e </a:t>
            </a:r>
            <a:r>
              <a:rPr lang="en-GB" sz="1050" b="0" i="0" dirty="0">
                <a:solidFill>
                  <a:srgbClr val="000000"/>
                </a:solidFill>
                <a:effectLst/>
                <a:latin typeface="Montserrat" panose="00000500000000000000" pitchFamily="50" charset="0"/>
              </a:rPr>
              <a:t>last 18 years.</a:t>
            </a:r>
          </a:p>
          <a:p>
            <a:pPr algn="l">
              <a:spcAft>
                <a:spcPts val="600"/>
              </a:spcAft>
            </a:pPr>
            <a:endParaRPr lang="en-GB" sz="1050" dirty="0">
              <a:solidFill>
                <a:srgbClr val="000000"/>
              </a:solidFill>
              <a:latin typeface="Montserrat" panose="00000500000000000000" pitchFamily="50" charset="0"/>
              <a:hlinkClick r:id="rId5"/>
            </a:endParaRPr>
          </a:p>
          <a:p>
            <a:pPr algn="l">
              <a:spcAft>
                <a:spcPts val="600"/>
              </a:spcAft>
            </a:pPr>
            <a:r>
              <a:rPr lang="en-GB" sz="1050" dirty="0">
                <a:solidFill>
                  <a:srgbClr val="000000"/>
                </a:solidFill>
                <a:latin typeface="Montserrat" panose="00000500000000000000" pitchFamily="50" charset="0"/>
                <a:hlinkClick r:id="rId5"/>
              </a:rPr>
              <a:t>www.medicinesforchildren.org.uk</a:t>
            </a:r>
            <a:r>
              <a:rPr lang="en-GB" sz="1050" dirty="0">
                <a:solidFill>
                  <a:srgbClr val="000000"/>
                </a:solidFill>
                <a:latin typeface="Montserrat" panose="00000500000000000000" pitchFamily="50" charset="0"/>
              </a:rPr>
              <a:t> </a:t>
            </a:r>
            <a:endParaRPr lang="en-GB" sz="1050" b="0" i="0" dirty="0">
              <a:solidFill>
                <a:srgbClr val="000000"/>
              </a:solidFill>
              <a:effectLst/>
              <a:latin typeface="Montserrat" panose="00000500000000000000" pitchFamily="50" charset="0"/>
            </a:endParaRPr>
          </a:p>
          <a:p>
            <a:pPr marL="171450" indent="-171450" algn="l">
              <a:buFont typeface="Arial" panose="020B0604020202020204" pitchFamily="34" charset="0"/>
              <a:buChar char="•"/>
            </a:pPr>
            <a:endParaRPr lang="en-GB" sz="1100" b="1" dirty="0">
              <a:solidFill>
                <a:srgbClr val="000000"/>
              </a:solidFill>
              <a:cs typeface="Calibri"/>
            </a:endParaRPr>
          </a:p>
          <a:p>
            <a:pPr marL="171450" indent="-171450">
              <a:buFont typeface="Arial" panose="020B0604020202020204" pitchFamily="34" charset="0"/>
              <a:buChar char="•"/>
            </a:pPr>
            <a:endParaRPr lang="en-GB" sz="1100" b="1" dirty="0">
              <a:cs typeface="Calibri"/>
            </a:endParaRPr>
          </a:p>
          <a:p>
            <a:pPr marL="285750" indent="-285750">
              <a:lnSpc>
                <a:spcPct val="107000"/>
              </a:lnSpc>
              <a:spcBef>
                <a:spcPct val="0"/>
              </a:spcBef>
              <a:spcAft>
                <a:spcPts val="800"/>
              </a:spcAft>
              <a:buFont typeface="Arial,Sans-Serif" panose="020B0604020202020204" pitchFamily="34" charset="0"/>
              <a:buChar char="•"/>
            </a:pPr>
            <a:endParaRPr lang="en-GB" sz="1100" b="1" dirty="0">
              <a:cs typeface="Calibri"/>
            </a:endParaRP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2F00BF19-EE97-C1A8-5E82-F01018E5BF63}"/>
              </a:ext>
            </a:extLst>
          </p:cNvPr>
          <p:cNvPicPr>
            <a:picLocks noChangeAspect="1"/>
          </p:cNvPicPr>
          <p:nvPr/>
        </p:nvPicPr>
        <p:blipFill rotWithShape="1">
          <a:blip r:embed="rId6"/>
          <a:srcRect r="3627"/>
          <a:stretch/>
        </p:blipFill>
        <p:spPr>
          <a:xfrm>
            <a:off x="5177017" y="765018"/>
            <a:ext cx="3710711" cy="1999361"/>
          </a:xfrm>
          <a:prstGeom prst="rect">
            <a:avLst/>
          </a:prstGeom>
        </p:spPr>
      </p:pic>
      <p:pic>
        <p:nvPicPr>
          <p:cNvPr id="11" name="Picture 11" descr="Graphical user interface, website&#10;&#10;Description automatically generated">
            <a:extLst>
              <a:ext uri="{FF2B5EF4-FFF2-40B4-BE49-F238E27FC236}">
                <a16:creationId xmlns:a16="http://schemas.microsoft.com/office/drawing/2014/main" id="{8208F632-8E5D-615D-C48D-5A2A2AEFCEE3}"/>
              </a:ext>
            </a:extLst>
          </p:cNvPr>
          <p:cNvPicPr>
            <a:picLocks noChangeAspect="1"/>
          </p:cNvPicPr>
          <p:nvPr/>
        </p:nvPicPr>
        <p:blipFill rotWithShape="1">
          <a:blip r:embed="rId7"/>
          <a:srcRect l="1596" r="4229"/>
          <a:stretch/>
        </p:blipFill>
        <p:spPr>
          <a:xfrm>
            <a:off x="357088" y="2967573"/>
            <a:ext cx="3645589" cy="1938270"/>
          </a:xfrm>
          <a:prstGeom prst="rect">
            <a:avLst/>
          </a:prstGeom>
        </p:spPr>
      </p:pic>
      <p:pic>
        <p:nvPicPr>
          <p:cNvPr id="12" name="Picture 12" descr="Graphical user interface, application&#10;&#10;Description automatically generated">
            <a:extLst>
              <a:ext uri="{FF2B5EF4-FFF2-40B4-BE49-F238E27FC236}">
                <a16:creationId xmlns:a16="http://schemas.microsoft.com/office/drawing/2014/main" id="{9018F80A-DCD6-C33E-E965-23558D4E5A17}"/>
              </a:ext>
            </a:extLst>
          </p:cNvPr>
          <p:cNvPicPr>
            <a:picLocks noChangeAspect="1"/>
          </p:cNvPicPr>
          <p:nvPr/>
        </p:nvPicPr>
        <p:blipFill rotWithShape="1">
          <a:blip r:embed="rId8"/>
          <a:srcRect l="24509" t="17201" r="27992" b="1543"/>
          <a:stretch/>
        </p:blipFill>
        <p:spPr>
          <a:xfrm>
            <a:off x="4155077" y="2967573"/>
            <a:ext cx="2232902" cy="1907222"/>
          </a:xfrm>
          <a:prstGeom prst="rect">
            <a:avLst/>
          </a:prstGeom>
        </p:spPr>
      </p:pic>
      <p:pic>
        <p:nvPicPr>
          <p:cNvPr id="3" name="Picture 2">
            <a:extLst>
              <a:ext uri="{FF2B5EF4-FFF2-40B4-BE49-F238E27FC236}">
                <a16:creationId xmlns:a16="http://schemas.microsoft.com/office/drawing/2014/main" id="{B919D0E6-3EAF-B76D-88DD-37FA3CA9627B}"/>
              </a:ext>
            </a:extLst>
          </p:cNvPr>
          <p:cNvPicPr>
            <a:picLocks noChangeAspect="1"/>
          </p:cNvPicPr>
          <p:nvPr/>
        </p:nvPicPr>
        <p:blipFill rotWithShape="1">
          <a:blip r:embed="rId9"/>
          <a:srcRect l="6307" t="6316"/>
          <a:stretch/>
        </p:blipFill>
        <p:spPr>
          <a:xfrm>
            <a:off x="4352260" y="1990209"/>
            <a:ext cx="792015" cy="791949"/>
          </a:xfrm>
          <a:prstGeom prst="rect">
            <a:avLst/>
          </a:prstGeom>
        </p:spPr>
      </p:pic>
      <p:sp>
        <p:nvSpPr>
          <p:cNvPr id="5" name="Rectangle 4">
            <a:extLst>
              <a:ext uri="{FF2B5EF4-FFF2-40B4-BE49-F238E27FC236}">
                <a16:creationId xmlns:a16="http://schemas.microsoft.com/office/drawing/2014/main" id="{890FA641-FA3B-072F-5D9B-4187B5E577F9}"/>
              </a:ext>
            </a:extLst>
          </p:cNvPr>
          <p:cNvSpPr/>
          <p:nvPr/>
        </p:nvSpPr>
        <p:spPr>
          <a:xfrm>
            <a:off x="7676728" y="48328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5" descr="Graphical user interface, application, Teams&#10;&#10;Description automatically generated">
            <a:extLst>
              <a:ext uri="{FF2B5EF4-FFF2-40B4-BE49-F238E27FC236}">
                <a16:creationId xmlns:a16="http://schemas.microsoft.com/office/drawing/2014/main" id="{B052D3C2-C5AB-FA81-B3D5-E74531209F63}"/>
              </a:ext>
            </a:extLst>
          </p:cNvPr>
          <p:cNvPicPr>
            <a:picLocks noChangeAspect="1"/>
          </p:cNvPicPr>
          <p:nvPr/>
        </p:nvPicPr>
        <p:blipFill rotWithShape="1">
          <a:blip r:embed="rId10"/>
          <a:srcRect l="20429" t="13162" r="22767"/>
          <a:stretch/>
        </p:blipFill>
        <p:spPr>
          <a:xfrm>
            <a:off x="6540379" y="2972399"/>
            <a:ext cx="2425479" cy="1860465"/>
          </a:xfrm>
          <a:prstGeom prst="rect">
            <a:avLst/>
          </a:prstGeom>
        </p:spPr>
      </p:pic>
    </p:spTree>
    <p:extLst>
      <p:ext uri="{BB962C8B-B14F-4D97-AF65-F5344CB8AC3E}">
        <p14:creationId xmlns:p14="http://schemas.microsoft.com/office/powerpoint/2010/main" val="161667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r>
              <a:rPr lang="en-GB" sz="1600" dirty="0"/>
              <a:t>Meet the Medicines for Children project board </a:t>
            </a:r>
            <a:endParaRPr lang="en-GB" sz="1050" dirty="0"/>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29E4B7-94FC-408D-8F88-222420A5A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9D3841-D838-444E-B5FC-23C809EEE7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sp>
        <p:nvSpPr>
          <p:cNvPr id="14" name="TextBox 13">
            <a:extLst>
              <a:ext uri="{FF2B5EF4-FFF2-40B4-BE49-F238E27FC236}">
                <a16:creationId xmlns:a16="http://schemas.microsoft.com/office/drawing/2014/main" id="{77D6090B-73A0-49DF-B487-8E4ADEED137D}"/>
              </a:ext>
            </a:extLst>
          </p:cNvPr>
          <p:cNvSpPr txBox="1"/>
          <p:nvPr/>
        </p:nvSpPr>
        <p:spPr>
          <a:xfrm>
            <a:off x="726020" y="843558"/>
            <a:ext cx="6870316" cy="369332"/>
          </a:xfrm>
          <a:prstGeom prst="rect">
            <a:avLst/>
          </a:prstGeom>
          <a:noFill/>
        </p:spPr>
        <p:txBody>
          <a:bodyPr wrap="square">
            <a:spAutoFit/>
          </a:bodyPr>
          <a:lstStyle/>
          <a:p>
            <a:r>
              <a:rPr lang="en-GB" b="1" dirty="0">
                <a:solidFill>
                  <a:srgbClr val="11A7F2"/>
                </a:solidFill>
                <a:latin typeface="Montserrat" panose="020B0604020202020204" charset="0"/>
              </a:rPr>
              <a:t>Who… </a:t>
            </a:r>
            <a:r>
              <a:rPr lang="en-GB" sz="1400" dirty="0">
                <a:latin typeface="Montserrat" panose="020B0604020202020204" charset="0"/>
              </a:rPr>
              <a:t>are the people behind Medicines for Children?</a:t>
            </a:r>
            <a:endParaRPr lang="en-GB" sz="1600" dirty="0">
              <a:latin typeface="Montserrat" panose="020B0604020202020204" charset="0"/>
            </a:endParaRPr>
          </a:p>
        </p:txBody>
      </p:sp>
      <p:graphicFrame>
        <p:nvGraphicFramePr>
          <p:cNvPr id="17" name="Table 16">
            <a:extLst>
              <a:ext uri="{FF2B5EF4-FFF2-40B4-BE49-F238E27FC236}">
                <a16:creationId xmlns:a16="http://schemas.microsoft.com/office/drawing/2014/main" id="{017155B5-E394-4EF6-9FAD-5500F66AA406}"/>
              </a:ext>
            </a:extLst>
          </p:cNvPr>
          <p:cNvGraphicFramePr>
            <a:graphicFrameLocks noGrp="1"/>
          </p:cNvGraphicFramePr>
          <p:nvPr>
            <p:extLst>
              <p:ext uri="{D42A27DB-BD31-4B8C-83A1-F6EECF244321}">
                <p14:modId xmlns:p14="http://schemas.microsoft.com/office/powerpoint/2010/main" val="2380852061"/>
              </p:ext>
            </p:extLst>
          </p:nvPr>
        </p:nvGraphicFramePr>
        <p:xfrm>
          <a:off x="1054982" y="1593175"/>
          <a:ext cx="8089017" cy="3066807"/>
        </p:xfrm>
        <a:graphic>
          <a:graphicData uri="http://schemas.openxmlformats.org/drawingml/2006/table">
            <a:tbl>
              <a:tblPr firstRow="1" firstCol="1" bandRow="1">
                <a:tableStyleId>{5C22544A-7EE6-4342-B048-85BDC9FD1C3A}</a:tableStyleId>
              </a:tblPr>
              <a:tblGrid>
                <a:gridCol w="2724930">
                  <a:extLst>
                    <a:ext uri="{9D8B030D-6E8A-4147-A177-3AD203B41FA5}">
                      <a16:colId xmlns:a16="http://schemas.microsoft.com/office/drawing/2014/main" val="3789011715"/>
                    </a:ext>
                  </a:extLst>
                </a:gridCol>
                <a:gridCol w="2808312">
                  <a:extLst>
                    <a:ext uri="{9D8B030D-6E8A-4147-A177-3AD203B41FA5}">
                      <a16:colId xmlns:a16="http://schemas.microsoft.com/office/drawing/2014/main" val="226695129"/>
                    </a:ext>
                  </a:extLst>
                </a:gridCol>
                <a:gridCol w="2376264">
                  <a:extLst>
                    <a:ext uri="{9D8B030D-6E8A-4147-A177-3AD203B41FA5}">
                      <a16:colId xmlns:a16="http://schemas.microsoft.com/office/drawing/2014/main" val="3969619101"/>
                    </a:ext>
                  </a:extLst>
                </a:gridCol>
                <a:gridCol w="179511">
                  <a:extLst>
                    <a:ext uri="{9D8B030D-6E8A-4147-A177-3AD203B41FA5}">
                      <a16:colId xmlns:a16="http://schemas.microsoft.com/office/drawing/2014/main" val="2811766092"/>
                    </a:ext>
                  </a:extLst>
                </a:gridCol>
              </a:tblGrid>
              <a:tr h="3066807">
                <a:tc>
                  <a:txBody>
                    <a:bodyPr/>
                    <a:lstStyle/>
                    <a:p>
                      <a:pPr marL="0" lvl="0" indent="0" algn="l">
                        <a:lnSpc>
                          <a:spcPct val="100000"/>
                        </a:lnSpc>
                        <a:spcBef>
                          <a:spcPts val="0"/>
                        </a:spcBef>
                        <a:spcAft>
                          <a:spcPts val="0"/>
                        </a:spcAft>
                        <a:buFont typeface="+mj-lt"/>
                        <a:buNone/>
                      </a:pPr>
                      <a:r>
                        <a:rPr lang="en-GB" sz="900" b="0" dirty="0">
                          <a:solidFill>
                            <a:schemeClr val="tx1"/>
                          </a:solidFill>
                          <a:effectLst/>
                          <a:latin typeface="Montserrat"/>
                        </a:rPr>
                        <a:t>MfC Project Chair</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Dr Andy Fox - </a:t>
                      </a:r>
                      <a:r>
                        <a:rPr lang="en-GB" sz="900" b="1" dirty="0">
                          <a:solidFill>
                            <a:schemeClr val="tx1"/>
                          </a:solidFill>
                          <a:effectLst/>
                          <a:latin typeface="Montserrat"/>
                        </a:rPr>
                        <a:t>NPPG</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Deputy Chief Pharmacist</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University Hospitals Southampton</a:t>
                      </a:r>
                    </a:p>
                    <a:p>
                      <a:pPr marL="0" lvl="0" indent="0" algn="l">
                        <a:lnSpc>
                          <a:spcPct val="100000"/>
                        </a:lnSpc>
                        <a:spcBef>
                          <a:spcPts val="0"/>
                        </a:spcBef>
                        <a:spcAft>
                          <a:spcPts val="0"/>
                        </a:spcAft>
                        <a:buFont typeface="+mj-lt"/>
                        <a:buNone/>
                      </a:pPr>
                      <a:endParaRPr lang="en-GB" sz="900" b="0" dirty="0">
                        <a:solidFill>
                          <a:schemeClr val="tx1"/>
                        </a:solidFill>
                        <a:effectLst/>
                        <a:latin typeface="Montserra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MfC Clinical Advisor</a:t>
                      </a:r>
                    </a:p>
                    <a:p>
                      <a:pPr marL="0" lvl="0" indent="0" algn="l">
                        <a:lnSpc>
                          <a:spcPct val="100000"/>
                        </a:lnSpc>
                        <a:spcBef>
                          <a:spcPts val="0"/>
                        </a:spcBef>
                        <a:spcAft>
                          <a:spcPts val="0"/>
                        </a:spcAft>
                        <a:buFont typeface="+mj-lt"/>
                        <a:buNone/>
                      </a:pPr>
                      <a:r>
                        <a:rPr lang="en-GB" sz="900" b="0" dirty="0" err="1">
                          <a:solidFill>
                            <a:schemeClr val="tx1"/>
                          </a:solidFill>
                          <a:effectLst/>
                          <a:latin typeface="Montserrat"/>
                        </a:rPr>
                        <a:t>Catrin</a:t>
                      </a:r>
                      <a:r>
                        <a:rPr lang="en-GB" sz="900" b="0" dirty="0">
                          <a:solidFill>
                            <a:schemeClr val="tx1"/>
                          </a:solidFill>
                          <a:effectLst/>
                          <a:latin typeface="Montserrat"/>
                        </a:rPr>
                        <a:t> Barker - </a:t>
                      </a:r>
                      <a:r>
                        <a:rPr lang="en-GB" sz="900" b="1" dirty="0">
                          <a:solidFill>
                            <a:schemeClr val="tx1"/>
                          </a:solidFill>
                          <a:effectLst/>
                          <a:latin typeface="Montserrat"/>
                        </a:rPr>
                        <a:t>NPPG</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Previous Chief Pharmacist</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Alder Hey Children’s hospital</a:t>
                      </a:r>
                    </a:p>
                    <a:p>
                      <a:pPr marL="0" lvl="0" indent="0" algn="l">
                        <a:lnSpc>
                          <a:spcPct val="100000"/>
                        </a:lnSpc>
                        <a:spcBef>
                          <a:spcPts val="0"/>
                        </a:spcBef>
                        <a:spcAft>
                          <a:spcPts val="0"/>
                        </a:spcAft>
                        <a:buFont typeface="+mj-lt"/>
                        <a:buNone/>
                      </a:pPr>
                      <a:endParaRPr lang="en-US" sz="900" b="0" dirty="0">
                        <a:solidFill>
                          <a:schemeClr val="tx1"/>
                        </a:solidFill>
                        <a:effectLst/>
                        <a:latin typeface="Montserrat" panose="020B0604020202020204" charset="0"/>
                      </a:endParaRPr>
                    </a:p>
                    <a:p>
                      <a:pPr marL="0" lvl="0" indent="0" algn="l">
                        <a:lnSpc>
                          <a:spcPct val="100000"/>
                        </a:lnSpc>
                        <a:spcBef>
                          <a:spcPts val="0"/>
                        </a:spcBef>
                        <a:spcAft>
                          <a:spcPts val="0"/>
                        </a:spcAft>
                        <a:buFont typeface="+mj-lt"/>
                        <a:buNone/>
                      </a:pPr>
                      <a:r>
                        <a:rPr lang="en-GB" sz="900" b="0" dirty="0">
                          <a:solidFill>
                            <a:schemeClr val="tx1"/>
                          </a:solidFill>
                          <a:effectLst/>
                          <a:latin typeface="Montserrat"/>
                        </a:rPr>
                        <a:t>MfC Clinical Advisor</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Dr Yincent </a:t>
                      </a:r>
                      <a:r>
                        <a:rPr lang="en-GB" sz="900" b="0" dirty="0" err="1">
                          <a:solidFill>
                            <a:schemeClr val="tx1"/>
                          </a:solidFill>
                          <a:effectLst/>
                          <a:latin typeface="Montserrat"/>
                        </a:rPr>
                        <a:t>Tse</a:t>
                      </a:r>
                      <a:r>
                        <a:rPr lang="en-GB" sz="900" b="0" dirty="0">
                          <a:solidFill>
                            <a:schemeClr val="tx1"/>
                          </a:solidFill>
                          <a:effectLst/>
                          <a:latin typeface="Montserrat"/>
                        </a:rPr>
                        <a:t> - </a:t>
                      </a:r>
                      <a:r>
                        <a:rPr lang="en-GB" sz="900" b="1" dirty="0">
                          <a:solidFill>
                            <a:schemeClr val="tx1"/>
                          </a:solidFill>
                          <a:effectLst/>
                          <a:latin typeface="Montserrat"/>
                        </a:rPr>
                        <a:t>RCPCH</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Consultant Paediatrician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Newcastle Hospitals NHS Trust</a:t>
                      </a:r>
                    </a:p>
                    <a:p>
                      <a:pPr marL="0" lvl="0" indent="0" algn="l">
                        <a:lnSpc>
                          <a:spcPct val="100000"/>
                        </a:lnSpc>
                        <a:spcBef>
                          <a:spcPts val="0"/>
                        </a:spcBef>
                        <a:spcAft>
                          <a:spcPts val="0"/>
                        </a:spcAft>
                        <a:buFont typeface="+mj-lt"/>
                        <a:buNone/>
                      </a:pPr>
                      <a:endParaRPr lang="en-US" sz="900" b="0" dirty="0">
                        <a:solidFill>
                          <a:schemeClr val="tx1"/>
                        </a:solidFill>
                        <a:effectLst/>
                        <a:latin typeface="Montserrat" panose="020B0604020202020204" charset="0"/>
                      </a:endParaRPr>
                    </a:p>
                    <a:p>
                      <a:pPr marL="0" lvl="0" indent="0" algn="l">
                        <a:lnSpc>
                          <a:spcPct val="100000"/>
                        </a:lnSpc>
                        <a:spcBef>
                          <a:spcPts val="0"/>
                        </a:spcBef>
                        <a:spcAft>
                          <a:spcPts val="0"/>
                        </a:spcAft>
                        <a:buFont typeface="+mj-lt"/>
                        <a:buNone/>
                      </a:pPr>
                      <a:r>
                        <a:rPr lang="en-GB" sz="900" b="0" dirty="0">
                          <a:solidFill>
                            <a:schemeClr val="tx1"/>
                          </a:solidFill>
                          <a:effectLst/>
                          <a:latin typeface="Montserrat"/>
                        </a:rPr>
                        <a:t>MfC Clinical Advisor</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Stephen Tomlin - </a:t>
                      </a:r>
                      <a:r>
                        <a:rPr lang="en-GB" sz="900" b="1" dirty="0">
                          <a:solidFill>
                            <a:schemeClr val="tx1"/>
                          </a:solidFill>
                          <a:effectLst/>
                          <a:latin typeface="Montserrat"/>
                        </a:rPr>
                        <a:t>NPPG</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Associate Chief Pharmacist, Great </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Ormond Street Children’s hospital</a:t>
                      </a:r>
                    </a:p>
                    <a:p>
                      <a:pPr marL="0" lvl="0" indent="0" algn="l">
                        <a:lnSpc>
                          <a:spcPct val="100000"/>
                        </a:lnSpc>
                        <a:spcBef>
                          <a:spcPts val="0"/>
                        </a:spcBef>
                        <a:spcAft>
                          <a:spcPts val="0"/>
                        </a:spcAft>
                        <a:buFont typeface="+mj-lt"/>
                        <a:buNone/>
                      </a:pPr>
                      <a:endParaRPr lang="en-GB" sz="900" b="0" dirty="0">
                        <a:solidFill>
                          <a:schemeClr val="tx1"/>
                        </a:solidFill>
                        <a:effectLst/>
                        <a:latin typeface="Montserrat"/>
                      </a:endParaRPr>
                    </a:p>
                    <a:p>
                      <a:pPr marL="0" lvl="0" indent="0" algn="l">
                        <a:lnSpc>
                          <a:spcPct val="100000"/>
                        </a:lnSpc>
                        <a:spcBef>
                          <a:spcPts val="0"/>
                        </a:spcBef>
                        <a:spcAft>
                          <a:spcPts val="0"/>
                        </a:spcAft>
                        <a:buFont typeface="+mj-lt"/>
                        <a:buNone/>
                      </a:pPr>
                      <a:endParaRPr lang="en-GB" sz="900" b="0" dirty="0">
                        <a:solidFill>
                          <a:schemeClr val="tx1"/>
                        </a:solidFill>
                        <a:effectLst/>
                        <a:latin typeface="Montserrat"/>
                      </a:endParaRPr>
                    </a:p>
                  </a:txBody>
                  <a:tcPr marL="68580" marR="6858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MfC Clinical Advisor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Dr David Tuthill - </a:t>
                      </a:r>
                      <a:r>
                        <a:rPr lang="en-GB" sz="900" b="1" dirty="0">
                          <a:solidFill>
                            <a:schemeClr val="tx1"/>
                          </a:solidFill>
                          <a:effectLst/>
                          <a:latin typeface="Montserrat"/>
                        </a:rPr>
                        <a:t>RCPCH</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Consultant Paediatrician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Noah's Ark Children's Hospital Wales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900" b="0" dirty="0">
                        <a:solidFill>
                          <a:schemeClr val="tx1"/>
                        </a:solidFill>
                        <a:effectLst/>
                        <a:latin typeface="Montserra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MfC Family Engagement Advisor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Amy Mitchell - </a:t>
                      </a:r>
                      <a:r>
                        <a:rPr lang="en-GB" sz="900" b="1" dirty="0">
                          <a:solidFill>
                            <a:schemeClr val="tx1"/>
                          </a:solidFill>
                          <a:effectLst/>
                          <a:latin typeface="Montserrat"/>
                        </a:rPr>
                        <a:t>WellChild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Director of Programmes</a:t>
                      </a:r>
                    </a:p>
                    <a:p>
                      <a:pPr marL="0" marR="0" lvl="0" indent="0" algn="l" rtl="0" eaLnBrk="1" fontAlgn="auto" latinLnBrk="0" hangingPunct="1">
                        <a:lnSpc>
                          <a:spcPct val="100000"/>
                        </a:lnSpc>
                        <a:spcBef>
                          <a:spcPts val="0"/>
                        </a:spcBef>
                        <a:spcAft>
                          <a:spcPts val="0"/>
                        </a:spcAft>
                        <a:buClrTx/>
                        <a:buSzTx/>
                        <a:buFont typeface="+mj-lt"/>
                        <a:buNone/>
                      </a:pPr>
                      <a:r>
                        <a:rPr lang="en-GB" sz="900" b="0" dirty="0">
                          <a:solidFill>
                            <a:schemeClr val="tx1"/>
                          </a:solidFill>
                          <a:effectLst/>
                          <a:latin typeface="Montserrat"/>
                        </a:rPr>
                        <a:t>WellChild, Cheltenham </a:t>
                      </a:r>
                    </a:p>
                    <a:p>
                      <a:pPr marL="0" marR="0" lvl="0" indent="0" algn="l" rtl="0" eaLnBrk="1" fontAlgn="auto" latinLnBrk="0" hangingPunct="1">
                        <a:lnSpc>
                          <a:spcPct val="100000"/>
                        </a:lnSpc>
                        <a:spcBef>
                          <a:spcPts val="0"/>
                        </a:spcBef>
                        <a:spcAft>
                          <a:spcPts val="0"/>
                        </a:spcAft>
                        <a:buClrTx/>
                        <a:buSzTx/>
                        <a:buFont typeface="+mj-lt"/>
                        <a:buNone/>
                      </a:pPr>
                      <a:endParaRPr lang="en-US" sz="900" b="0" dirty="0">
                        <a:solidFill>
                          <a:schemeClr val="tx1"/>
                        </a:solidFill>
                        <a:effectLst/>
                        <a:latin typeface="Montserra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MfC Nurse Advisor</a:t>
                      </a:r>
                    </a:p>
                    <a:p>
                      <a:pPr marL="0" marR="0" lvl="0" indent="0" algn="l" rtl="0" eaLnBrk="1" fontAlgn="auto" latinLnBrk="0" hangingPunct="1">
                        <a:lnSpc>
                          <a:spcPct val="100000"/>
                        </a:lnSpc>
                        <a:spcBef>
                          <a:spcPts val="0"/>
                        </a:spcBef>
                        <a:spcAft>
                          <a:spcPts val="0"/>
                        </a:spcAft>
                        <a:buClrTx/>
                        <a:buSzTx/>
                        <a:buFont typeface="+mj-lt"/>
                        <a:buNone/>
                      </a:pPr>
                      <a:r>
                        <a:rPr lang="en-GB" sz="900" b="0" dirty="0">
                          <a:solidFill>
                            <a:schemeClr val="tx1"/>
                          </a:solidFill>
                          <a:effectLst/>
                          <a:latin typeface="Montserrat"/>
                        </a:rPr>
                        <a:t>Amika </a:t>
                      </a:r>
                      <a:r>
                        <a:rPr lang="en-GB" sz="900" b="0" dirty="0" err="1">
                          <a:solidFill>
                            <a:schemeClr val="tx1"/>
                          </a:solidFill>
                          <a:effectLst/>
                          <a:latin typeface="Montserrat"/>
                        </a:rPr>
                        <a:t>Challacombe</a:t>
                      </a:r>
                      <a:r>
                        <a:rPr lang="en-GB" sz="900" b="0" dirty="0">
                          <a:solidFill>
                            <a:schemeClr val="tx1"/>
                          </a:solidFill>
                          <a:effectLst/>
                          <a:latin typeface="Montserrat"/>
                        </a:rPr>
                        <a:t> - </a:t>
                      </a:r>
                      <a:r>
                        <a:rPr lang="en-GB" sz="900" b="1" dirty="0">
                          <a:solidFill>
                            <a:schemeClr val="tx1"/>
                          </a:solidFill>
                          <a:effectLst/>
                          <a:latin typeface="Montserrat"/>
                        </a:rPr>
                        <a:t>WellChild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WellChild Clinical Nurse Specialist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Sheffield Children’s Hospital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900" b="0" dirty="0">
                        <a:solidFill>
                          <a:schemeClr val="tx1"/>
                        </a:solidFill>
                        <a:effectLst/>
                        <a:latin typeface="Montserrat"/>
                      </a:endParaRPr>
                    </a:p>
                    <a:p>
                      <a:pPr marL="0" lvl="0" indent="0" algn="l">
                        <a:lnSpc>
                          <a:spcPct val="100000"/>
                        </a:lnSpc>
                        <a:spcBef>
                          <a:spcPts val="0"/>
                        </a:spcBef>
                        <a:spcAft>
                          <a:spcPts val="0"/>
                        </a:spcAft>
                        <a:buFont typeface="+mj-lt"/>
                        <a:buNone/>
                      </a:pPr>
                      <a:r>
                        <a:rPr lang="en-GB" sz="900" b="0" dirty="0">
                          <a:solidFill>
                            <a:schemeClr val="tx1"/>
                          </a:solidFill>
                          <a:effectLst/>
                          <a:latin typeface="Montserrat"/>
                        </a:rPr>
                        <a:t>MfC RCPCH Trainee Representative</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Dr Chris Parry - </a:t>
                      </a:r>
                      <a:r>
                        <a:rPr lang="en-GB" sz="900" b="1" dirty="0">
                          <a:solidFill>
                            <a:schemeClr val="tx1"/>
                          </a:solidFill>
                          <a:effectLst/>
                          <a:latin typeface="Montserrat"/>
                        </a:rPr>
                        <a:t>RCPCH</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Paediatric trainee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900" b="0" dirty="0">
                          <a:solidFill>
                            <a:schemeClr val="tx1"/>
                          </a:solidFill>
                          <a:effectLst/>
                          <a:latin typeface="Montserrat"/>
                        </a:rPr>
                        <a:t>Alder Hey </a:t>
                      </a:r>
                      <a:r>
                        <a:rPr lang="en-GB" sz="900" b="0" dirty="0">
                          <a:solidFill>
                            <a:schemeClr val="tx1"/>
                          </a:solidFill>
                          <a:effectLst/>
                          <a:latin typeface="Montserrat"/>
                        </a:rPr>
                        <a:t>Children’s hospital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900" b="0" dirty="0">
                        <a:solidFill>
                          <a:schemeClr val="tx1"/>
                        </a:solidFill>
                        <a:effectLst/>
                        <a:latin typeface="Montserra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900" b="0" dirty="0">
                        <a:solidFill>
                          <a:schemeClr val="tx1"/>
                        </a:solidFill>
                        <a:effectLst/>
                        <a:latin typeface="Montserrat"/>
                      </a:endParaRPr>
                    </a:p>
                  </a:txBody>
                  <a:tcPr marL="68580" marR="68580" marT="0" marB="0">
                    <a:noFill/>
                  </a:tcPr>
                </a:tc>
                <a:tc>
                  <a:txBody>
                    <a:bodyPr/>
                    <a:lstStyle/>
                    <a:p>
                      <a:pPr marL="0" lvl="0" indent="0" algn="l">
                        <a:lnSpc>
                          <a:spcPct val="100000"/>
                        </a:lnSpc>
                        <a:spcBef>
                          <a:spcPts val="0"/>
                        </a:spcBef>
                        <a:spcAft>
                          <a:spcPts val="0"/>
                        </a:spcAft>
                        <a:buFont typeface="+mj-lt"/>
                        <a:buNone/>
                      </a:pPr>
                      <a:r>
                        <a:rPr lang="en-GB" sz="900" b="0" dirty="0">
                          <a:solidFill>
                            <a:schemeClr val="tx1"/>
                          </a:solidFill>
                          <a:effectLst/>
                          <a:latin typeface="Montserrat"/>
                        </a:rPr>
                        <a:t>MfC Digital Advisor </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Dr Graham Martin - </a:t>
                      </a:r>
                      <a:r>
                        <a:rPr lang="en-GB" sz="900" b="1" dirty="0">
                          <a:solidFill>
                            <a:schemeClr val="tx1"/>
                          </a:solidFill>
                          <a:effectLst/>
                          <a:latin typeface="Montserrat"/>
                        </a:rPr>
                        <a:t>RCPCH</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Paediatric trainee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900" b="0" dirty="0">
                          <a:solidFill>
                            <a:schemeClr val="tx1"/>
                          </a:solidFill>
                          <a:effectLst/>
                          <a:latin typeface="Montserrat"/>
                        </a:rPr>
                        <a:t>Medway Maritime Hospital</a:t>
                      </a:r>
                    </a:p>
                    <a:p>
                      <a:pPr marL="0" lvl="0" indent="0" algn="l">
                        <a:lnSpc>
                          <a:spcPct val="100000"/>
                        </a:lnSpc>
                        <a:spcBef>
                          <a:spcPts val="0"/>
                        </a:spcBef>
                        <a:spcAft>
                          <a:spcPts val="0"/>
                        </a:spcAft>
                        <a:buFont typeface="+mj-lt"/>
                        <a:buNone/>
                      </a:pPr>
                      <a:endParaRPr lang="en-US" sz="900" b="0" dirty="0">
                        <a:solidFill>
                          <a:schemeClr val="tx1"/>
                        </a:solidFill>
                        <a:effectLst/>
                        <a:latin typeface="Montserrat"/>
                      </a:endParaRPr>
                    </a:p>
                    <a:p>
                      <a:pPr marL="0" lvl="0" indent="0" algn="l">
                        <a:lnSpc>
                          <a:spcPct val="100000"/>
                        </a:lnSpc>
                        <a:spcBef>
                          <a:spcPts val="0"/>
                        </a:spcBef>
                        <a:spcAft>
                          <a:spcPts val="0"/>
                        </a:spcAft>
                        <a:buFont typeface="+mj-lt"/>
                        <a:buNone/>
                      </a:pPr>
                      <a:r>
                        <a:rPr lang="en-GB" sz="900" b="0" dirty="0">
                          <a:solidFill>
                            <a:schemeClr val="tx1"/>
                          </a:solidFill>
                          <a:effectLst/>
                          <a:latin typeface="Montserrat"/>
                        </a:rPr>
                        <a:t>MfC Medical Editor</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Dr Helen Barham </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Independent advisor </a:t>
                      </a:r>
                    </a:p>
                    <a:p>
                      <a:pPr marL="0" lvl="0" indent="0" algn="l">
                        <a:lnSpc>
                          <a:spcPct val="100000"/>
                        </a:lnSpc>
                        <a:spcBef>
                          <a:spcPts val="0"/>
                        </a:spcBef>
                        <a:spcAft>
                          <a:spcPts val="0"/>
                        </a:spcAft>
                        <a:buFont typeface="+mj-lt"/>
                        <a:buNone/>
                      </a:pPr>
                      <a:r>
                        <a:rPr lang="en-GB" sz="900" b="0" dirty="0">
                          <a:solidFill>
                            <a:schemeClr val="tx1"/>
                          </a:solidFill>
                          <a:effectLst/>
                          <a:latin typeface="Montserrat"/>
                        </a:rPr>
                        <a:t>(no affiliation RCPCH/NPPG/WellChild)</a:t>
                      </a:r>
                    </a:p>
                    <a:p>
                      <a:pPr marL="0" lvl="0" indent="0" algn="l">
                        <a:lnSpc>
                          <a:spcPct val="100000"/>
                        </a:lnSpc>
                        <a:spcBef>
                          <a:spcPts val="0"/>
                        </a:spcBef>
                        <a:spcAft>
                          <a:spcPts val="0"/>
                        </a:spcAft>
                        <a:buFont typeface="+mj-lt"/>
                        <a:buNone/>
                      </a:pPr>
                      <a:endParaRPr lang="en-GB" sz="900" b="0" dirty="0">
                        <a:solidFill>
                          <a:schemeClr val="tx1"/>
                        </a:solidFill>
                        <a:effectLst/>
                        <a:latin typeface="Montserrat"/>
                      </a:endParaRPr>
                    </a:p>
                    <a:p>
                      <a:pPr marL="0" lvl="0" indent="0" algn="l">
                        <a:lnSpc>
                          <a:spcPct val="100000"/>
                        </a:lnSpc>
                        <a:spcBef>
                          <a:spcPts val="0"/>
                        </a:spcBef>
                        <a:spcAft>
                          <a:spcPts val="0"/>
                        </a:spcAft>
                        <a:buFont typeface="+mj-lt"/>
                        <a:buNone/>
                      </a:pPr>
                      <a:endParaRPr lang="en-GB" sz="900" b="0" dirty="0">
                        <a:solidFill>
                          <a:schemeClr val="tx1"/>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900" b="0" dirty="0">
                          <a:solidFill>
                            <a:schemeClr val="tx1"/>
                          </a:solidFill>
                          <a:effectLst/>
                          <a:latin typeface="Montserrat"/>
                        </a:rPr>
                        <a:t>MfC Primary Care Advisor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900" b="0" dirty="0">
                          <a:solidFill>
                            <a:schemeClr val="tx1"/>
                          </a:solidFill>
                          <a:effectLst/>
                          <a:latin typeface="Montserrat"/>
                        </a:rPr>
                        <a:t>Vacancy for a GP, community                      pharmacist or practice nurse </a:t>
                      </a:r>
                    </a:p>
                    <a:p>
                      <a:pPr marL="0" lvl="0" indent="0" algn="l">
                        <a:lnSpc>
                          <a:spcPct val="100000"/>
                        </a:lnSpc>
                        <a:spcBef>
                          <a:spcPts val="0"/>
                        </a:spcBef>
                        <a:spcAft>
                          <a:spcPts val="0"/>
                        </a:spcAft>
                        <a:buFont typeface="+mj-lt"/>
                        <a:buNone/>
                      </a:pPr>
                      <a:endParaRPr lang="en-GB" sz="900" b="0" dirty="0">
                        <a:solidFill>
                          <a:schemeClr val="tx1"/>
                        </a:solidFill>
                        <a:effectLst/>
                        <a:latin typeface="Montserrat"/>
                      </a:endParaRPr>
                    </a:p>
                    <a:p>
                      <a:pPr marL="0" lvl="0" indent="0" algn="l">
                        <a:lnSpc>
                          <a:spcPct val="100000"/>
                        </a:lnSpc>
                        <a:spcBef>
                          <a:spcPts val="0"/>
                        </a:spcBef>
                        <a:spcAft>
                          <a:spcPts val="0"/>
                        </a:spcAft>
                        <a:buFont typeface="+mj-lt"/>
                        <a:buNone/>
                      </a:pPr>
                      <a:endParaRPr lang="en-GB" sz="900" b="0" dirty="0">
                        <a:solidFill>
                          <a:schemeClr val="tx1"/>
                        </a:solidFill>
                        <a:effectLst/>
                        <a:latin typeface="Montserrat" panose="020B0604020202020204" charset="0"/>
                      </a:endParaRPr>
                    </a:p>
                    <a:p>
                      <a:pPr marL="0" lvl="0" indent="0" algn="l">
                        <a:lnSpc>
                          <a:spcPct val="100000"/>
                        </a:lnSpc>
                        <a:spcBef>
                          <a:spcPts val="0"/>
                        </a:spcBef>
                        <a:spcAft>
                          <a:spcPts val="0"/>
                        </a:spcAft>
                        <a:buFont typeface="+mj-lt"/>
                        <a:buNone/>
                      </a:pPr>
                      <a:endParaRPr lang="en-GB" sz="900" b="1" dirty="0">
                        <a:solidFill>
                          <a:schemeClr val="tx1"/>
                        </a:solidFill>
                        <a:effectLst/>
                        <a:latin typeface="Montserrat"/>
                      </a:endParaRPr>
                    </a:p>
                    <a:p>
                      <a:pPr marL="0" lvl="0" indent="0" algn="l">
                        <a:lnSpc>
                          <a:spcPct val="100000"/>
                        </a:lnSpc>
                        <a:spcBef>
                          <a:spcPts val="0"/>
                        </a:spcBef>
                        <a:spcAft>
                          <a:spcPts val="0"/>
                        </a:spcAft>
                        <a:buFont typeface="+mj-lt"/>
                        <a:buNone/>
                      </a:pPr>
                      <a:endParaRPr lang="en-GB" sz="900" b="0" dirty="0">
                        <a:solidFill>
                          <a:schemeClr val="tx1"/>
                        </a:solidFill>
                        <a:effectLst/>
                        <a:latin typeface="Montserrat"/>
                      </a:endParaRPr>
                    </a:p>
                    <a:p>
                      <a:pPr marL="36195" algn="l">
                        <a:lnSpc>
                          <a:spcPct val="100000"/>
                        </a:lnSpc>
                        <a:spcBef>
                          <a:spcPts val="0"/>
                        </a:spcBef>
                        <a:spcAft>
                          <a:spcPts val="0"/>
                        </a:spcAft>
                      </a:pPr>
                      <a:endParaRPr lang="en-GB" sz="900" b="0" dirty="0">
                        <a:solidFill>
                          <a:srgbClr val="595959"/>
                        </a:solidFill>
                        <a:effectLst/>
                        <a:latin typeface="Montserrat" panose="020B060402020202020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36195" algn="l">
                        <a:lnSpc>
                          <a:spcPct val="100000"/>
                        </a:lnSpc>
                        <a:spcBef>
                          <a:spcPts val="0"/>
                        </a:spcBef>
                        <a:spcAft>
                          <a:spcPts val="0"/>
                        </a:spcAft>
                      </a:pPr>
                      <a:endParaRPr lang="en-GB" sz="1050" b="0" dirty="0">
                        <a:solidFill>
                          <a:srgbClr val="595959"/>
                        </a:solidFill>
                        <a:effectLst/>
                        <a:latin typeface="Montserrat" panose="020B060402020202020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14833868"/>
                  </a:ext>
                </a:extLst>
              </a:tr>
            </a:tbl>
          </a:graphicData>
        </a:graphic>
      </p:graphicFrame>
      <p:pic>
        <p:nvPicPr>
          <p:cNvPr id="18" name="Picture 17" descr="A picture containing logo&#10;&#10;Description automatically generated">
            <a:extLst>
              <a:ext uri="{FF2B5EF4-FFF2-40B4-BE49-F238E27FC236}">
                <a16:creationId xmlns:a16="http://schemas.microsoft.com/office/drawing/2014/main" id="{300737C9-F2C4-4465-92A6-A3E2CA16EE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pic>
        <p:nvPicPr>
          <p:cNvPr id="19" name="Picture 18">
            <a:extLst>
              <a:ext uri="{FF2B5EF4-FFF2-40B4-BE49-F238E27FC236}">
                <a16:creationId xmlns:a16="http://schemas.microsoft.com/office/drawing/2014/main" id="{FA3738FD-D959-4004-91A5-5109B3005F90}"/>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l="7243" r="8671" b="25020"/>
          <a:stretch>
            <a:fillRect/>
          </a:stretch>
        </p:blipFill>
        <p:spPr bwMode="auto">
          <a:xfrm>
            <a:off x="544781" y="1568969"/>
            <a:ext cx="515431" cy="612000"/>
          </a:xfrm>
          <a:prstGeom prst="rect">
            <a:avLst/>
          </a:prstGeom>
          <a:noFill/>
          <a:ln>
            <a:noFill/>
          </a:ln>
        </p:spPr>
      </p:pic>
      <p:pic>
        <p:nvPicPr>
          <p:cNvPr id="21" name="Picture 20">
            <a:extLst>
              <a:ext uri="{FF2B5EF4-FFF2-40B4-BE49-F238E27FC236}">
                <a16:creationId xmlns:a16="http://schemas.microsoft.com/office/drawing/2014/main" id="{BA4EBD12-FD4A-4A55-9911-879065EE9F6F}"/>
              </a:ext>
            </a:extLst>
          </p:cNvPr>
          <p:cNvPicPr>
            <a:picLocks noChangeAspect="1"/>
          </p:cNvPicPr>
          <p:nvPr/>
        </p:nvPicPr>
        <p:blipFill rotWithShape="1">
          <a:blip r:embed="rId9" r:link="rId11">
            <a:extLst>
              <a:ext uri="{BEBA8EAE-BF5A-486C-A8C5-ECC9F3942E4B}">
                <a14:imgProps xmlns:a14="http://schemas.microsoft.com/office/drawing/2010/main">
                  <a14:imgLayer r:embed="rId10">
                    <a14:imgEffect>
                      <a14:brightnessContrast bright="21000" contrast="6000"/>
                    </a14:imgEffect>
                  </a14:imgLayer>
                </a14:imgProps>
              </a:ext>
              <a:ext uri="{28A0092B-C50C-407E-A947-70E740481C1C}">
                <a14:useLocalDpi xmlns:a14="http://schemas.microsoft.com/office/drawing/2010/main" val="0"/>
              </a:ext>
            </a:extLst>
          </a:blip>
          <a:srcRect l="13314" t="-257" r="47533" b="55091"/>
          <a:stretch>
            <a:fillRect/>
          </a:stretch>
        </p:blipFill>
        <p:spPr bwMode="auto">
          <a:xfrm>
            <a:off x="3277164" y="1538738"/>
            <a:ext cx="515431" cy="576000"/>
          </a:xfrm>
          <a:prstGeom prst="rect">
            <a:avLst/>
          </a:prstGeom>
          <a:noFill/>
          <a:ln>
            <a:noFill/>
          </a:ln>
        </p:spPr>
      </p:pic>
      <p:pic>
        <p:nvPicPr>
          <p:cNvPr id="22" name="Picture 21">
            <a:extLst>
              <a:ext uri="{FF2B5EF4-FFF2-40B4-BE49-F238E27FC236}">
                <a16:creationId xmlns:a16="http://schemas.microsoft.com/office/drawing/2014/main" id="{916B87EC-30FB-4911-B3FE-1F7F1B3FB7D4}"/>
              </a:ext>
            </a:extLst>
          </p:cNvPr>
          <p:cNvPicPr>
            <a:picLocks noChangeAspect="1"/>
          </p:cNvPicPr>
          <p:nvPr/>
        </p:nvPicPr>
        <p:blipFill rotWithShape="1">
          <a:blip r:embed="rId12" r:link="rId13">
            <a:extLst>
              <a:ext uri="{28A0092B-C50C-407E-A947-70E740481C1C}">
                <a14:useLocalDpi xmlns:a14="http://schemas.microsoft.com/office/drawing/2010/main" val="0"/>
              </a:ext>
            </a:extLst>
          </a:blip>
          <a:srcRect l="18192" t="5329" r="27036" b="46563"/>
          <a:stretch>
            <a:fillRect/>
          </a:stretch>
        </p:blipFill>
        <p:spPr bwMode="auto">
          <a:xfrm>
            <a:off x="530679" y="3635843"/>
            <a:ext cx="566448" cy="625478"/>
          </a:xfrm>
          <a:prstGeom prst="rect">
            <a:avLst/>
          </a:prstGeom>
          <a:noFill/>
          <a:ln>
            <a:noFill/>
          </a:ln>
        </p:spPr>
      </p:pic>
      <p:sp>
        <p:nvSpPr>
          <p:cNvPr id="23" name="Rectangle 22">
            <a:extLst>
              <a:ext uri="{FF2B5EF4-FFF2-40B4-BE49-F238E27FC236}">
                <a16:creationId xmlns:a16="http://schemas.microsoft.com/office/drawing/2014/main" id="{63747179-991C-41D0-9F3D-3A9EBE936910}"/>
              </a:ext>
            </a:extLst>
          </p:cNvPr>
          <p:cNvSpPr/>
          <p:nvPr/>
        </p:nvSpPr>
        <p:spPr>
          <a:xfrm>
            <a:off x="6300192" y="4772896"/>
            <a:ext cx="2843808"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36F4454-F249-4D11-BA75-ED1E6F8445A6}"/>
              </a:ext>
            </a:extLst>
          </p:cNvPr>
          <p:cNvPicPr>
            <a:picLocks noChangeAspect="1"/>
          </p:cNvPicPr>
          <p:nvPr/>
        </p:nvPicPr>
        <p:blipFill>
          <a:blip r:embed="rId14"/>
          <a:stretch>
            <a:fillRect/>
          </a:stretch>
        </p:blipFill>
        <p:spPr>
          <a:xfrm>
            <a:off x="558802" y="2276582"/>
            <a:ext cx="510202" cy="625478"/>
          </a:xfrm>
          <a:prstGeom prst="rect">
            <a:avLst/>
          </a:prstGeom>
        </p:spPr>
      </p:pic>
      <p:pic>
        <p:nvPicPr>
          <p:cNvPr id="26" name="Picture 25">
            <a:extLst>
              <a:ext uri="{FF2B5EF4-FFF2-40B4-BE49-F238E27FC236}">
                <a16:creationId xmlns:a16="http://schemas.microsoft.com/office/drawing/2014/main" id="{CA7342CE-D053-4C74-A6EF-29357C95E5EC}"/>
              </a:ext>
            </a:extLst>
          </p:cNvPr>
          <p:cNvPicPr>
            <a:picLocks noChangeAspect="1"/>
          </p:cNvPicPr>
          <p:nvPr/>
        </p:nvPicPr>
        <p:blipFill rotWithShape="1">
          <a:blip r:embed="rId15" r:link="rId16" cstate="print">
            <a:extLst>
              <a:ext uri="{28A0092B-C50C-407E-A947-70E740481C1C}">
                <a14:useLocalDpi xmlns:a14="http://schemas.microsoft.com/office/drawing/2010/main" val="0"/>
              </a:ext>
            </a:extLst>
          </a:blip>
          <a:srcRect b="14011"/>
          <a:stretch>
            <a:fillRect/>
          </a:stretch>
        </p:blipFill>
        <p:spPr bwMode="auto">
          <a:xfrm>
            <a:off x="6054732" y="2270823"/>
            <a:ext cx="490920" cy="596505"/>
          </a:xfrm>
          <a:prstGeom prst="rect">
            <a:avLst/>
          </a:prstGeom>
          <a:noFill/>
          <a:ln>
            <a:noFill/>
          </a:ln>
        </p:spPr>
      </p:pic>
      <p:pic>
        <p:nvPicPr>
          <p:cNvPr id="3" name="Picture 2">
            <a:extLst>
              <a:ext uri="{FF2B5EF4-FFF2-40B4-BE49-F238E27FC236}">
                <a16:creationId xmlns:a16="http://schemas.microsoft.com/office/drawing/2014/main" id="{7FC12DA4-199E-4C7D-AD7C-0A2584150F71}"/>
              </a:ext>
            </a:extLst>
          </p:cNvPr>
          <p:cNvPicPr>
            <a:picLocks noChangeAspect="1"/>
          </p:cNvPicPr>
          <p:nvPr/>
        </p:nvPicPr>
        <p:blipFill>
          <a:blip r:embed="rId17"/>
          <a:stretch>
            <a:fillRect/>
          </a:stretch>
        </p:blipFill>
        <p:spPr>
          <a:xfrm>
            <a:off x="3298868" y="2943744"/>
            <a:ext cx="457240" cy="579170"/>
          </a:xfrm>
          <a:prstGeom prst="rect">
            <a:avLst/>
          </a:prstGeom>
        </p:spPr>
      </p:pic>
      <p:pic>
        <p:nvPicPr>
          <p:cNvPr id="4" name="Picture 3">
            <a:extLst>
              <a:ext uri="{FF2B5EF4-FFF2-40B4-BE49-F238E27FC236}">
                <a16:creationId xmlns:a16="http://schemas.microsoft.com/office/drawing/2014/main" id="{22CD7B67-A5AC-B89D-887B-DE8794A4E01F}"/>
              </a:ext>
            </a:extLst>
          </p:cNvPr>
          <p:cNvPicPr>
            <a:picLocks noChangeAspect="1"/>
          </p:cNvPicPr>
          <p:nvPr/>
        </p:nvPicPr>
        <p:blipFill rotWithShape="1">
          <a:blip r:embed="rId18"/>
          <a:srcRect l="28055" t="6277" r="19264" b="13285"/>
          <a:stretch/>
        </p:blipFill>
        <p:spPr>
          <a:xfrm>
            <a:off x="551791" y="2997673"/>
            <a:ext cx="510202" cy="560152"/>
          </a:xfrm>
          <a:prstGeom prst="rect">
            <a:avLst/>
          </a:prstGeom>
        </p:spPr>
      </p:pic>
      <p:pic>
        <p:nvPicPr>
          <p:cNvPr id="5" name="Picture 4">
            <a:extLst>
              <a:ext uri="{FF2B5EF4-FFF2-40B4-BE49-F238E27FC236}">
                <a16:creationId xmlns:a16="http://schemas.microsoft.com/office/drawing/2014/main" id="{4F5E4A89-4B6B-9206-457C-698EDE80076B}"/>
              </a:ext>
            </a:extLst>
          </p:cNvPr>
          <p:cNvPicPr>
            <a:picLocks noChangeAspect="1"/>
          </p:cNvPicPr>
          <p:nvPr/>
        </p:nvPicPr>
        <p:blipFill rotWithShape="1">
          <a:blip r:embed="rId19"/>
          <a:srcRect l="17183" t="4156" r="17183" b="16909"/>
          <a:stretch/>
        </p:blipFill>
        <p:spPr>
          <a:xfrm>
            <a:off x="3277164" y="2237990"/>
            <a:ext cx="478944" cy="576000"/>
          </a:xfrm>
          <a:prstGeom prst="rect">
            <a:avLst/>
          </a:prstGeom>
        </p:spPr>
      </p:pic>
      <p:pic>
        <p:nvPicPr>
          <p:cNvPr id="12" name="Picture 11">
            <a:extLst>
              <a:ext uri="{FF2B5EF4-FFF2-40B4-BE49-F238E27FC236}">
                <a16:creationId xmlns:a16="http://schemas.microsoft.com/office/drawing/2014/main" id="{9B27E7BD-AFD4-FE49-BEAA-C0E5F8C920FB}"/>
              </a:ext>
            </a:extLst>
          </p:cNvPr>
          <p:cNvPicPr>
            <a:picLocks noChangeAspect="1"/>
          </p:cNvPicPr>
          <p:nvPr/>
        </p:nvPicPr>
        <p:blipFill>
          <a:blip r:embed="rId20"/>
          <a:stretch>
            <a:fillRect/>
          </a:stretch>
        </p:blipFill>
        <p:spPr>
          <a:xfrm>
            <a:off x="3269772" y="3645483"/>
            <a:ext cx="515431" cy="515431"/>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AFE27697-D010-CE81-20FE-CF595F5A4AAE}"/>
              </a:ext>
            </a:extLst>
          </p:cNvPr>
          <p:cNvPicPr>
            <a:picLocks noChangeAspect="1"/>
          </p:cNvPicPr>
          <p:nvPr/>
        </p:nvPicPr>
        <p:blipFill rotWithShape="1">
          <a:blip r:embed="rId21"/>
          <a:srcRect l="30978" t="11109" r="63361" b="77016"/>
          <a:stretch/>
        </p:blipFill>
        <p:spPr bwMode="auto">
          <a:xfrm>
            <a:off x="6081111" y="1569919"/>
            <a:ext cx="464541" cy="5479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BDECF447-324C-42CD-902F-F312A34E2901}"/>
              </a:ext>
            </a:extLst>
          </p:cNvPr>
          <p:cNvPicPr>
            <a:picLocks noChangeAspect="1"/>
          </p:cNvPicPr>
          <p:nvPr/>
        </p:nvPicPr>
        <p:blipFill rotWithShape="1">
          <a:blip r:embed="rId22">
            <a:alphaModFix amt="7000"/>
          </a:blip>
          <a:srcRect l="14009" t="20393" r="-1" b="22952"/>
          <a:stretch/>
        </p:blipFill>
        <p:spPr>
          <a:xfrm>
            <a:off x="6090330" y="3068357"/>
            <a:ext cx="446101" cy="522496"/>
          </a:xfrm>
          <a:prstGeom prst="rect">
            <a:avLst/>
          </a:prstGeom>
        </p:spPr>
      </p:pic>
    </p:spTree>
    <p:extLst>
      <p:ext uri="{BB962C8B-B14F-4D97-AF65-F5344CB8AC3E}">
        <p14:creationId xmlns:p14="http://schemas.microsoft.com/office/powerpoint/2010/main" val="284033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r>
              <a:rPr lang="en-GB" sz="1600"/>
              <a:t>Medicines for Children – Where are our users from?</a:t>
            </a:r>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29E4B7-94FC-408D-8F88-222420A5A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9D3841-D838-444E-B5FC-23C809EEE7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0AD5778-C137-4373-A7D3-13FC1D5CE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89" b="5611"/>
          <a:stretch/>
        </p:blipFill>
        <p:spPr>
          <a:xfrm>
            <a:off x="6948264" y="99870"/>
            <a:ext cx="1869917" cy="542767"/>
          </a:xfrm>
          <a:prstGeom prst="rect">
            <a:avLst/>
          </a:prstGeom>
        </p:spPr>
      </p:pic>
      <p:sp>
        <p:nvSpPr>
          <p:cNvPr id="15" name="Title 1">
            <a:extLst>
              <a:ext uri="{FF2B5EF4-FFF2-40B4-BE49-F238E27FC236}">
                <a16:creationId xmlns:a16="http://schemas.microsoft.com/office/drawing/2014/main" id="{6258A6B4-FA6D-41EB-9135-4EFCCD33994E}"/>
              </a:ext>
            </a:extLst>
          </p:cNvPr>
          <p:cNvSpPr txBox="1">
            <a:spLocks/>
          </p:cNvSpPr>
          <p:nvPr/>
        </p:nvSpPr>
        <p:spPr>
          <a:xfrm>
            <a:off x="462618" y="660415"/>
            <a:ext cx="6104617" cy="96616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pPr>
              <a:lnSpc>
                <a:spcPct val="107000"/>
              </a:lnSpc>
              <a:spcAft>
                <a:spcPts val="800"/>
              </a:spcAft>
            </a:pPr>
            <a:r>
              <a:rPr lang="en-GB" sz="1400" dirty="0">
                <a:solidFill>
                  <a:srgbClr val="21275B"/>
                </a:solidFill>
                <a:latin typeface="Calibri"/>
                <a:ea typeface="Calibri" panose="020F0502020204030204" pitchFamily="34" charset="0"/>
                <a:cs typeface="Times New Roman"/>
              </a:rPr>
              <a:t>In the last 2 years, we have recorded over 3 million unique users. </a:t>
            </a:r>
          </a:p>
          <a:p>
            <a:pPr>
              <a:lnSpc>
                <a:spcPct val="107000"/>
              </a:lnSpc>
              <a:spcAft>
                <a:spcPts val="800"/>
              </a:spcAft>
            </a:pPr>
            <a:r>
              <a:rPr lang="en-GB" sz="1400" dirty="0">
                <a:solidFill>
                  <a:srgbClr val="21275B"/>
                </a:solidFill>
                <a:latin typeface="Calibri"/>
                <a:ea typeface="Calibri" panose="020F0502020204030204" pitchFamily="34" charset="0"/>
                <a:cs typeface="Times New Roman"/>
              </a:rPr>
              <a:t>Of our recent users the majority are from: </a:t>
            </a:r>
            <a:endParaRPr lang="en-GB" sz="1400" dirty="0">
              <a:solidFill>
                <a:srgbClr val="21275B"/>
              </a:solidFill>
              <a:latin typeface="Calibri"/>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52A069BB-1321-444E-A0D8-17EB8AA845C7}"/>
              </a:ext>
            </a:extLst>
          </p:cNvPr>
          <p:cNvSpPr txBox="1">
            <a:spLocks/>
          </p:cNvSpPr>
          <p:nvPr/>
        </p:nvSpPr>
        <p:spPr>
          <a:xfrm>
            <a:off x="1196854" y="2253655"/>
            <a:ext cx="6426030" cy="219030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endParaRPr lang="en-GB" sz="1000">
              <a:latin typeface="Montserrat" panose="020B0604020202020204" charset="0"/>
            </a:endParaRPr>
          </a:p>
        </p:txBody>
      </p:sp>
      <p:sp>
        <p:nvSpPr>
          <p:cNvPr id="13" name="Title 1">
            <a:extLst>
              <a:ext uri="{FF2B5EF4-FFF2-40B4-BE49-F238E27FC236}">
                <a16:creationId xmlns:a16="http://schemas.microsoft.com/office/drawing/2014/main" id="{0809A916-5775-4373-A540-3078981197A6}"/>
              </a:ext>
            </a:extLst>
          </p:cNvPr>
          <p:cNvSpPr txBox="1">
            <a:spLocks/>
          </p:cNvSpPr>
          <p:nvPr/>
        </p:nvSpPr>
        <p:spPr>
          <a:xfrm>
            <a:off x="1745573" y="1851670"/>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1. United Kingdom	44%</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75B22BD4-4CDA-41DB-8023-46105BE4C02A}"/>
              </a:ext>
            </a:extLst>
          </p:cNvPr>
          <p:cNvSpPr txBox="1">
            <a:spLocks/>
          </p:cNvSpPr>
          <p:nvPr/>
        </p:nvSpPr>
        <p:spPr>
          <a:xfrm>
            <a:off x="1745573" y="2139702"/>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2. United States	20%</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itle 1">
            <a:extLst>
              <a:ext uri="{FF2B5EF4-FFF2-40B4-BE49-F238E27FC236}">
                <a16:creationId xmlns:a16="http://schemas.microsoft.com/office/drawing/2014/main" id="{0051F670-AAB6-48EB-8E5C-9348ADB5DE6F}"/>
              </a:ext>
            </a:extLst>
          </p:cNvPr>
          <p:cNvSpPr txBox="1">
            <a:spLocks/>
          </p:cNvSpPr>
          <p:nvPr/>
        </p:nvSpPr>
        <p:spPr>
          <a:xfrm>
            <a:off x="1745573" y="2427734"/>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a:solidFill>
                  <a:srgbClr val="21275B"/>
                </a:solidFill>
                <a:latin typeface="Montserrat" panose="020B0604020202020204" charset="0"/>
              </a:rPr>
              <a:t>3. India		13%</a:t>
            </a:r>
            <a:endParaRPr lang="en-GB" sz="120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Title 1">
            <a:extLst>
              <a:ext uri="{FF2B5EF4-FFF2-40B4-BE49-F238E27FC236}">
                <a16:creationId xmlns:a16="http://schemas.microsoft.com/office/drawing/2014/main" id="{9FD43753-09C1-46B7-BDA7-2FFBB53F9DB0}"/>
              </a:ext>
            </a:extLst>
          </p:cNvPr>
          <p:cNvSpPr txBox="1">
            <a:spLocks/>
          </p:cNvSpPr>
          <p:nvPr/>
        </p:nvSpPr>
        <p:spPr>
          <a:xfrm>
            <a:off x="1745573" y="2718057"/>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a:solidFill>
                  <a:srgbClr val="21275B"/>
                </a:solidFill>
                <a:latin typeface="Montserrat" panose="020B0604020202020204" charset="0"/>
              </a:rPr>
              <a:t>4. Philippines	5%</a:t>
            </a:r>
            <a:endParaRPr lang="en-GB" sz="120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6ECE667F-7E3B-41C5-BABC-24AB0E4DA169}"/>
              </a:ext>
            </a:extLst>
          </p:cNvPr>
          <p:cNvSpPr txBox="1">
            <a:spLocks/>
          </p:cNvSpPr>
          <p:nvPr/>
        </p:nvSpPr>
        <p:spPr>
          <a:xfrm>
            <a:off x="1745572" y="3008380"/>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5. Australia		4%</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le 1">
            <a:extLst>
              <a:ext uri="{FF2B5EF4-FFF2-40B4-BE49-F238E27FC236}">
                <a16:creationId xmlns:a16="http://schemas.microsoft.com/office/drawing/2014/main" id="{4DEF4AC4-1EBE-4372-91DC-86CED5D445DC}"/>
              </a:ext>
            </a:extLst>
          </p:cNvPr>
          <p:cNvSpPr txBox="1">
            <a:spLocks/>
          </p:cNvSpPr>
          <p:nvPr/>
        </p:nvSpPr>
        <p:spPr>
          <a:xfrm>
            <a:off x="1745571" y="3304362"/>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6. Canada 		3%</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itle 1">
            <a:extLst>
              <a:ext uri="{FF2B5EF4-FFF2-40B4-BE49-F238E27FC236}">
                <a16:creationId xmlns:a16="http://schemas.microsoft.com/office/drawing/2014/main" id="{CB34C4EA-EDDF-4F79-8FF0-FF63779E9998}"/>
              </a:ext>
            </a:extLst>
          </p:cNvPr>
          <p:cNvSpPr txBox="1">
            <a:spLocks/>
          </p:cNvSpPr>
          <p:nvPr/>
        </p:nvSpPr>
        <p:spPr>
          <a:xfrm>
            <a:off x="1745570" y="3600344"/>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7. Pakistan		2%</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Title 1">
            <a:extLst>
              <a:ext uri="{FF2B5EF4-FFF2-40B4-BE49-F238E27FC236}">
                <a16:creationId xmlns:a16="http://schemas.microsoft.com/office/drawing/2014/main" id="{96A8AFDC-DF26-4C4B-B679-C1BCEFEBD7D4}"/>
              </a:ext>
            </a:extLst>
          </p:cNvPr>
          <p:cNvSpPr txBox="1">
            <a:spLocks/>
          </p:cNvSpPr>
          <p:nvPr/>
        </p:nvSpPr>
        <p:spPr>
          <a:xfrm>
            <a:off x="1745569" y="3891616"/>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a:solidFill>
                  <a:srgbClr val="21275B"/>
                </a:solidFill>
                <a:latin typeface="Montserrat" panose="020B0604020202020204" charset="0"/>
              </a:rPr>
              <a:t>8. South Africa 	2%</a:t>
            </a:r>
            <a:endParaRPr lang="en-GB" sz="120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itle 1">
            <a:extLst>
              <a:ext uri="{FF2B5EF4-FFF2-40B4-BE49-F238E27FC236}">
                <a16:creationId xmlns:a16="http://schemas.microsoft.com/office/drawing/2014/main" id="{A024B888-B36B-4733-95C5-1047CEED858E}"/>
              </a:ext>
            </a:extLst>
          </p:cNvPr>
          <p:cNvSpPr txBox="1">
            <a:spLocks/>
          </p:cNvSpPr>
          <p:nvPr/>
        </p:nvSpPr>
        <p:spPr>
          <a:xfrm>
            <a:off x="1745568" y="4183152"/>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9. Malaysia		2%</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Title 1">
            <a:extLst>
              <a:ext uri="{FF2B5EF4-FFF2-40B4-BE49-F238E27FC236}">
                <a16:creationId xmlns:a16="http://schemas.microsoft.com/office/drawing/2014/main" id="{E2432775-DF71-4943-9459-81AFCE23F3B9}"/>
              </a:ext>
            </a:extLst>
          </p:cNvPr>
          <p:cNvSpPr txBox="1">
            <a:spLocks/>
          </p:cNvSpPr>
          <p:nvPr/>
        </p:nvSpPr>
        <p:spPr>
          <a:xfrm>
            <a:off x="1743912" y="4483581"/>
            <a:ext cx="2754419" cy="267549"/>
          </a:xfrm>
          <a:prstGeom prst="rect">
            <a:avLst/>
          </a:prstGeom>
          <a:solidFill>
            <a:srgbClr val="D1EEFB"/>
          </a:solidFill>
        </p:spPr>
        <p:txBody>
          <a:bodyPr vert="horz" lIns="91440" tIns="45720" rIns="91440" bIns="45720" rtlCol="0" anchor="ctr">
            <a:noAutofit/>
          </a:bodyPr>
          <a:lst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Arial" panose="020B0604020202020204" pitchFamily="34" charset="0"/>
              </a:defRPr>
            </a:lvl1pPr>
          </a:lstStyle>
          <a:p>
            <a:r>
              <a:rPr lang="en-GB" sz="1200" dirty="0">
                <a:solidFill>
                  <a:srgbClr val="21275B"/>
                </a:solidFill>
                <a:latin typeface="Montserrat" panose="020B0604020202020204" charset="0"/>
              </a:rPr>
              <a:t>10. Nigeria		2%</a:t>
            </a:r>
            <a:endParaRPr lang="en-GB" sz="1200" dirty="0">
              <a:solidFill>
                <a:srgbClr val="21275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A55AC84A-D487-4D3B-9335-F58B2E651195}"/>
              </a:ext>
            </a:extLst>
          </p:cNvPr>
          <p:cNvSpPr txBox="1"/>
          <p:nvPr/>
        </p:nvSpPr>
        <p:spPr>
          <a:xfrm>
            <a:off x="5048705" y="2299649"/>
            <a:ext cx="2424620" cy="1371914"/>
          </a:xfrm>
          <a:prstGeom prst="rect">
            <a:avLst/>
          </a:prstGeom>
          <a:noFill/>
        </p:spPr>
        <p:txBody>
          <a:bodyPr wrap="square" lIns="91440" tIns="45720" rIns="91440" bIns="45720" anchor="t">
            <a:spAutoFit/>
          </a:bodyPr>
          <a:lstStyle/>
          <a:p>
            <a:pPr marL="171450" indent="-171450">
              <a:lnSpc>
                <a:spcPct val="107000"/>
              </a:lnSpc>
              <a:spcAft>
                <a:spcPts val="800"/>
              </a:spcAft>
              <a:buFont typeface="Arial" panose="020B0604020202020204" pitchFamily="34" charset="0"/>
              <a:buChar char="•"/>
            </a:pPr>
            <a:r>
              <a:rPr lang="en-GB" sz="1200" dirty="0">
                <a:solidFill>
                  <a:srgbClr val="21275B"/>
                </a:solidFill>
                <a:latin typeface="Calibri"/>
                <a:ea typeface="Calibri" panose="020F0502020204030204" pitchFamily="34" charset="0"/>
                <a:cs typeface="Times New Roman"/>
              </a:rPr>
              <a:t>Medicines for Children has users visiting the website from every country in the world</a:t>
            </a:r>
          </a:p>
          <a:p>
            <a:pPr marL="171450" indent="-171450">
              <a:lnSpc>
                <a:spcPct val="107000"/>
              </a:lnSpc>
              <a:spcAft>
                <a:spcPts val="800"/>
              </a:spcAft>
              <a:buFont typeface="Arial" panose="020B0604020202020204" pitchFamily="34" charset="0"/>
              <a:buChar char="•"/>
            </a:pPr>
            <a:r>
              <a:rPr lang="en-GB" sz="1200" dirty="0">
                <a:solidFill>
                  <a:srgbClr val="21275B"/>
                </a:solidFill>
              </a:rPr>
              <a:t>There have been 16 millions users recorded in total since the website launched in 2009</a:t>
            </a:r>
            <a:endParaRPr lang="en-GB" sz="1200" dirty="0">
              <a:solidFill>
                <a:srgbClr val="21275B"/>
              </a:solidFill>
              <a:latin typeface="Calibri"/>
              <a:ea typeface="Calibri" panose="020F0502020204030204" pitchFamily="34" charset="0"/>
              <a:cs typeface="Times New Roman"/>
            </a:endParaRPr>
          </a:p>
        </p:txBody>
      </p:sp>
    </p:spTree>
    <p:extLst>
      <p:ext uri="{BB962C8B-B14F-4D97-AF65-F5344CB8AC3E}">
        <p14:creationId xmlns:p14="http://schemas.microsoft.com/office/powerpoint/2010/main" val="364014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descr="A close-up of a medical information&#10;&#10;Description automatically generated">
            <a:extLst>
              <a:ext uri="{FF2B5EF4-FFF2-40B4-BE49-F238E27FC236}">
                <a16:creationId xmlns:a16="http://schemas.microsoft.com/office/drawing/2014/main" id="{9FF311C2-29A6-065B-15A7-D524E2D2C6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301"/>
          <a:stretch/>
        </p:blipFill>
        <p:spPr>
          <a:xfrm>
            <a:off x="5597220" y="2640808"/>
            <a:ext cx="3235630" cy="1979028"/>
          </a:xfrm>
          <a:prstGeom prst="rect">
            <a:avLst/>
          </a:prstGeom>
        </p:spPr>
      </p:pic>
      <p:sp>
        <p:nvSpPr>
          <p:cNvPr id="2" name="Title 1">
            <a:extLst>
              <a:ext uri="{FF2B5EF4-FFF2-40B4-BE49-F238E27FC236}">
                <a16:creationId xmlns:a16="http://schemas.microsoft.com/office/drawing/2014/main" id="{8CAF7791-B14D-9F3A-72A8-17BB84345140}"/>
              </a:ext>
            </a:extLst>
          </p:cNvPr>
          <p:cNvSpPr>
            <a:spLocks noGrp="1"/>
          </p:cNvSpPr>
          <p:nvPr>
            <p:ph type="title" idx="4294967295"/>
          </p:nvPr>
        </p:nvSpPr>
        <p:spPr>
          <a:xfrm>
            <a:off x="134677" y="1371599"/>
            <a:ext cx="8087833" cy="857250"/>
          </a:xfrm>
        </p:spPr>
        <p:txBody>
          <a:bodyPr anchor="ctr">
            <a:normAutofit fontScale="90000"/>
          </a:bodyPr>
          <a:lstStyle/>
          <a:p>
            <a:r>
              <a:rPr lang="en-GB" sz="1800"/>
              <a:t>Example </a:t>
            </a:r>
            <a:br>
              <a:rPr lang="en-GB" sz="1800"/>
            </a:br>
            <a:r>
              <a:rPr lang="en-GB" sz="1800"/>
              <a:t>medicines </a:t>
            </a:r>
            <a:br>
              <a:rPr lang="en-GB" sz="1800"/>
            </a:br>
            <a:r>
              <a:rPr lang="en-GB" sz="1800"/>
              <a:t>leaflet PDF:</a:t>
            </a:r>
            <a:br>
              <a:rPr lang="en-GB" sz="1800"/>
            </a:br>
            <a:r>
              <a:rPr lang="en-GB" sz="1800" u="sng"/>
              <a:t>Amoxicillin</a:t>
            </a:r>
            <a:br>
              <a:rPr lang="en-GB" sz="2000"/>
            </a:br>
            <a:br>
              <a:rPr lang="en-GB" sz="2000"/>
            </a:br>
            <a:br>
              <a:rPr lang="en-GB" sz="2000"/>
            </a:br>
            <a:endParaRPr lang="en-GB" sz="2000"/>
          </a:p>
        </p:txBody>
      </p:sp>
      <p:pic>
        <p:nvPicPr>
          <p:cNvPr id="8" name="Content Placeholder 7" descr="A close-up of a medical information&#10;&#10;Description automatically generated">
            <a:extLst>
              <a:ext uri="{FF2B5EF4-FFF2-40B4-BE49-F238E27FC236}">
                <a16:creationId xmlns:a16="http://schemas.microsoft.com/office/drawing/2014/main" id="{AE8FA000-FD07-6180-474F-7A2F716D5E00}"/>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0180"/>
          <a:stretch/>
        </p:blipFill>
        <p:spPr>
          <a:xfrm>
            <a:off x="5552770" y="250429"/>
            <a:ext cx="3172130" cy="3248237"/>
          </a:xfrm>
        </p:spPr>
      </p:pic>
      <p:pic>
        <p:nvPicPr>
          <p:cNvPr id="6" name="Picture 5" descr="A close-up of a document&#10;&#10;Description automatically generated">
            <a:extLst>
              <a:ext uri="{FF2B5EF4-FFF2-40B4-BE49-F238E27FC236}">
                <a16:creationId xmlns:a16="http://schemas.microsoft.com/office/drawing/2014/main" id="{26DF7369-6586-F542-DBA9-BD9C24D5AA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94"/>
          <a:stretch/>
        </p:blipFill>
        <p:spPr>
          <a:xfrm>
            <a:off x="1742030" y="388563"/>
            <a:ext cx="3172130" cy="4231273"/>
          </a:xfrm>
          <a:prstGeom prst="rect">
            <a:avLst/>
          </a:prstGeom>
          <a:noFill/>
        </p:spPr>
      </p:pic>
      <p:sp>
        <p:nvSpPr>
          <p:cNvPr id="3" name="Rectangle 2">
            <a:extLst>
              <a:ext uri="{FF2B5EF4-FFF2-40B4-BE49-F238E27FC236}">
                <a16:creationId xmlns:a16="http://schemas.microsoft.com/office/drawing/2014/main" id="{8802F62F-414F-D54E-DA84-A29DA3533F73}"/>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174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4F25-E741-2EB4-1815-A9C98446F3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BCD1025-BB2D-4334-DE23-68B46620B8D7}"/>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B86FA3-77FA-5237-8026-8C4784DAA653}"/>
              </a:ext>
            </a:extLst>
          </p:cNvPr>
          <p:cNvSpPr>
            <a:spLocks noGrp="1"/>
          </p:cNvSpPr>
          <p:nvPr>
            <p:ph type="title"/>
          </p:nvPr>
        </p:nvSpPr>
        <p:spPr/>
        <p:txBody>
          <a:bodyPr anchor="ctr">
            <a:normAutofit/>
          </a:bodyPr>
          <a:lstStyle/>
          <a:p>
            <a:r>
              <a:rPr lang="en-GB" sz="2000"/>
              <a:t>QR code posters for clinics/conditions </a:t>
            </a:r>
          </a:p>
        </p:txBody>
      </p:sp>
      <p:pic>
        <p:nvPicPr>
          <p:cNvPr id="8" name="Picture 7">
            <a:extLst>
              <a:ext uri="{FF2B5EF4-FFF2-40B4-BE49-F238E27FC236}">
                <a16:creationId xmlns:a16="http://schemas.microsoft.com/office/drawing/2014/main" id="{ADE0CD2C-8AD0-C998-1B90-02D8CC93B384}"/>
              </a:ext>
            </a:extLst>
          </p:cNvPr>
          <p:cNvPicPr>
            <a:picLocks noChangeAspect="1"/>
          </p:cNvPicPr>
          <p:nvPr/>
        </p:nvPicPr>
        <p:blipFill>
          <a:blip r:embed="rId2"/>
          <a:srcRect l="31053" t="8421" r="34511" b="3800"/>
          <a:stretch/>
        </p:blipFill>
        <p:spPr>
          <a:xfrm>
            <a:off x="714620" y="771518"/>
            <a:ext cx="3049177" cy="4371982"/>
          </a:xfrm>
          <a:prstGeom prst="rect">
            <a:avLst/>
          </a:prstGeom>
        </p:spPr>
      </p:pic>
      <p:pic>
        <p:nvPicPr>
          <p:cNvPr id="9" name="Picture 8">
            <a:extLst>
              <a:ext uri="{FF2B5EF4-FFF2-40B4-BE49-F238E27FC236}">
                <a16:creationId xmlns:a16="http://schemas.microsoft.com/office/drawing/2014/main" id="{740E741B-E763-BBCF-53A6-57AD77708E9F}"/>
              </a:ext>
            </a:extLst>
          </p:cNvPr>
          <p:cNvPicPr>
            <a:picLocks noChangeAspect="1"/>
          </p:cNvPicPr>
          <p:nvPr/>
        </p:nvPicPr>
        <p:blipFill>
          <a:blip r:embed="rId3"/>
          <a:srcRect l="30828" t="8287" r="34135" b="3800"/>
          <a:stretch/>
        </p:blipFill>
        <p:spPr>
          <a:xfrm>
            <a:off x="3994838" y="771518"/>
            <a:ext cx="3097722" cy="4371982"/>
          </a:xfrm>
          <a:prstGeom prst="rect">
            <a:avLst/>
          </a:prstGeom>
        </p:spPr>
      </p:pic>
      <p:pic>
        <p:nvPicPr>
          <p:cNvPr id="10" name="Picture 9">
            <a:extLst>
              <a:ext uri="{FF2B5EF4-FFF2-40B4-BE49-F238E27FC236}">
                <a16:creationId xmlns:a16="http://schemas.microsoft.com/office/drawing/2014/main" id="{22E1A439-413E-431A-D419-B41989D3A0F2}"/>
              </a:ext>
            </a:extLst>
          </p:cNvPr>
          <p:cNvPicPr>
            <a:picLocks noChangeAspect="1"/>
          </p:cNvPicPr>
          <p:nvPr/>
        </p:nvPicPr>
        <p:blipFill>
          <a:blip r:embed="rId4"/>
          <a:stretch>
            <a:fillRect/>
          </a:stretch>
        </p:blipFill>
        <p:spPr>
          <a:xfrm>
            <a:off x="7524328" y="3600850"/>
            <a:ext cx="1455177" cy="1455177"/>
          </a:xfrm>
          <a:prstGeom prst="rect">
            <a:avLst/>
          </a:prstGeom>
        </p:spPr>
      </p:pic>
      <p:sp>
        <p:nvSpPr>
          <p:cNvPr id="11" name="TextBox 10">
            <a:extLst>
              <a:ext uri="{FF2B5EF4-FFF2-40B4-BE49-F238E27FC236}">
                <a16:creationId xmlns:a16="http://schemas.microsoft.com/office/drawing/2014/main" id="{03485113-209F-C94F-7E34-BCE5817831C5}"/>
              </a:ext>
            </a:extLst>
          </p:cNvPr>
          <p:cNvSpPr txBox="1"/>
          <p:nvPr/>
        </p:nvSpPr>
        <p:spPr>
          <a:xfrm>
            <a:off x="7531906" y="2857185"/>
            <a:ext cx="1440020" cy="743665"/>
          </a:xfrm>
          <a:prstGeom prst="rect">
            <a:avLst/>
          </a:prstGeom>
          <a:noFill/>
        </p:spPr>
        <p:txBody>
          <a:bodyPr wrap="square" lIns="91440" tIns="45720" rIns="91440" bIns="45720" anchor="t">
            <a:spAutoFit/>
          </a:bodyPr>
          <a:lstStyle/>
          <a:p>
            <a:pPr>
              <a:lnSpc>
                <a:spcPct val="107000"/>
              </a:lnSpc>
              <a:spcAft>
                <a:spcPts val="800"/>
              </a:spcAft>
            </a:pPr>
            <a:r>
              <a:rPr lang="en-GB" sz="1000" b="1" dirty="0">
                <a:solidFill>
                  <a:srgbClr val="21275B"/>
                </a:solidFill>
                <a:latin typeface="Calibri"/>
                <a:ea typeface="Calibri" panose="020F0502020204030204" pitchFamily="34" charset="0"/>
                <a:cs typeface="Times New Roman"/>
              </a:rPr>
              <a:t>Full range of the Medicines for Children QR code posters available to view here:</a:t>
            </a:r>
          </a:p>
        </p:txBody>
      </p:sp>
    </p:spTree>
    <p:extLst>
      <p:ext uri="{BB962C8B-B14F-4D97-AF65-F5344CB8AC3E}">
        <p14:creationId xmlns:p14="http://schemas.microsoft.com/office/powerpoint/2010/main" val="155035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2944A-5960-41D4-950E-3302CB890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94A862-66FE-E120-DFB5-56F5D975FA46}"/>
              </a:ext>
            </a:extLst>
          </p:cNvPr>
          <p:cNvSpPr>
            <a:spLocks noGrp="1"/>
          </p:cNvSpPr>
          <p:nvPr>
            <p:ph type="title"/>
          </p:nvPr>
        </p:nvSpPr>
        <p:spPr/>
        <p:txBody>
          <a:bodyPr/>
          <a:lstStyle/>
          <a:p>
            <a:r>
              <a:rPr lang="en-GB" sz="2400" dirty="0"/>
              <a:t>Partnerships in 2025</a:t>
            </a:r>
            <a:endParaRPr lang="en-GB" dirty="0"/>
          </a:p>
        </p:txBody>
      </p:sp>
      <p:sp>
        <p:nvSpPr>
          <p:cNvPr id="3" name="TextBox 2">
            <a:extLst>
              <a:ext uri="{FF2B5EF4-FFF2-40B4-BE49-F238E27FC236}">
                <a16:creationId xmlns:a16="http://schemas.microsoft.com/office/drawing/2014/main" id="{B5E749E5-CE5C-FF34-5C09-0182B2569A70}"/>
              </a:ext>
            </a:extLst>
          </p:cNvPr>
          <p:cNvSpPr txBox="1"/>
          <p:nvPr/>
        </p:nvSpPr>
        <p:spPr>
          <a:xfrm>
            <a:off x="684020" y="847931"/>
            <a:ext cx="6479925" cy="2835520"/>
          </a:xfrm>
          <a:prstGeom prst="rect">
            <a:avLst/>
          </a:prstGeom>
          <a:noFill/>
        </p:spPr>
        <p:txBody>
          <a:bodyPr wrap="square" lIns="91440" tIns="45720" rIns="91440" bIns="45720" anchor="t">
            <a:spAutoFit/>
          </a:bodyPr>
          <a:lstStyle/>
          <a:p>
            <a:pPr>
              <a:lnSpc>
                <a:spcPct val="107000"/>
              </a:lnSpc>
              <a:spcAft>
                <a:spcPts val="800"/>
              </a:spcAft>
            </a:pPr>
            <a:r>
              <a:rPr lang="en-GB" sz="1200" b="1" dirty="0">
                <a:solidFill>
                  <a:srgbClr val="21275B"/>
                </a:solidFill>
                <a:latin typeface="Calibri"/>
                <a:ea typeface="Calibri" panose="020F0502020204030204" pitchFamily="34" charset="0"/>
                <a:cs typeface="Times New Roman"/>
              </a:rPr>
              <a:t>Currently working with various groups/organisations to develop new medicines information: </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Children’s Liver Disease Foundation</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NPPG’s specialist interest groups (SIGs) - Cardiac SIG and Gastroenterology SIG</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Alder </a:t>
            </a:r>
            <a:r>
              <a:rPr lang="en-GB" sz="1100" dirty="0" err="1">
                <a:solidFill>
                  <a:srgbClr val="21275B"/>
                </a:solidFill>
                <a:latin typeface="Calibri"/>
                <a:ea typeface="Calibri" panose="020F0502020204030204" pitchFamily="34" charset="0"/>
                <a:cs typeface="Times New Roman"/>
              </a:rPr>
              <a:t>Hey’s</a:t>
            </a:r>
            <a:r>
              <a:rPr lang="en-GB" sz="1100" dirty="0">
                <a:solidFill>
                  <a:srgbClr val="21275B"/>
                </a:solidFill>
                <a:latin typeface="Calibri"/>
                <a:ea typeface="Calibri" panose="020F0502020204030204" pitchFamily="34" charset="0"/>
                <a:cs typeface="Times New Roman"/>
              </a:rPr>
              <a:t> </a:t>
            </a:r>
            <a:r>
              <a:rPr lang="en-GB" sz="1100" dirty="0" err="1">
                <a:solidFill>
                  <a:srgbClr val="21275B"/>
                </a:solidFill>
                <a:latin typeface="Calibri"/>
                <a:ea typeface="Calibri" panose="020F0502020204030204" pitchFamily="34" charset="0"/>
                <a:cs typeface="Times New Roman"/>
              </a:rPr>
              <a:t>PADDINGToN</a:t>
            </a:r>
            <a:r>
              <a:rPr lang="en-GB" sz="1100" dirty="0">
                <a:solidFill>
                  <a:srgbClr val="21275B"/>
                </a:solidFill>
                <a:latin typeface="Calibri"/>
                <a:ea typeface="Calibri" panose="020F0502020204030204" pitchFamily="34" charset="0"/>
                <a:cs typeface="Times New Roman"/>
              </a:rPr>
              <a:t> study – to provide information for newborns leaving hospital with medicines </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RCPCH E&amp;T division - to produce information videos for families about different NHS staff roles </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RCPCH’s Clean Air Fund - reducing the environmental impact from inhalers</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Australian children’s hospitals and the New Zealand formulary </a:t>
            </a:r>
          </a:p>
          <a:p>
            <a:pPr marL="171450" indent="-171450">
              <a:lnSpc>
                <a:spcPct val="107000"/>
              </a:lnSpc>
              <a:spcAft>
                <a:spcPts val="800"/>
              </a:spcAft>
              <a:buFont typeface="Arial" panose="020B0604020202020204" pitchFamily="34" charset="0"/>
              <a:buChar char="•"/>
            </a:pPr>
            <a:endParaRPr lang="en-GB" sz="1100" dirty="0">
              <a:solidFill>
                <a:srgbClr val="21275B"/>
              </a:solidFill>
              <a:latin typeface="Calibri"/>
              <a:ea typeface="Calibri" panose="020F0502020204030204" pitchFamily="34" charset="0"/>
              <a:cs typeface="Times New Roman"/>
            </a:endParaRPr>
          </a:p>
          <a:p>
            <a:pPr>
              <a:lnSpc>
                <a:spcPct val="107000"/>
              </a:lnSpc>
              <a:spcAft>
                <a:spcPts val="800"/>
              </a:spcAft>
            </a:pPr>
            <a:r>
              <a:rPr lang="en-GB" sz="1100" dirty="0">
                <a:solidFill>
                  <a:srgbClr val="21275B"/>
                </a:solidFill>
                <a:latin typeface="Calibri"/>
                <a:ea typeface="Calibri" panose="020F0502020204030204" pitchFamily="34" charset="0"/>
                <a:cs typeface="Times New Roman"/>
              </a:rPr>
              <a:t>2025 highlights so far - </a:t>
            </a:r>
          </a:p>
          <a:p>
            <a:pPr marL="171450" indent="-171450">
              <a:lnSpc>
                <a:spcPct val="107000"/>
              </a:lnSpc>
              <a:spcAft>
                <a:spcPts val="800"/>
              </a:spcAft>
              <a:buFont typeface="Arial" panose="020B0604020202020204" pitchFamily="34" charset="0"/>
              <a:buChar char="•"/>
            </a:pPr>
            <a:r>
              <a:rPr lang="en-GB" sz="1100" dirty="0">
                <a:solidFill>
                  <a:srgbClr val="21275B"/>
                </a:solidFill>
                <a:latin typeface="Calibri"/>
                <a:ea typeface="Calibri" panose="020F0502020204030204" pitchFamily="34" charset="0"/>
                <a:cs typeface="Times New Roman"/>
              </a:rPr>
              <a:t>Awarded runner up for an HSJ award for “Best Provider of Digital Healthcare Services”</a:t>
            </a:r>
          </a:p>
        </p:txBody>
      </p:sp>
    </p:spTree>
    <p:extLst>
      <p:ext uri="{BB962C8B-B14F-4D97-AF65-F5344CB8AC3E}">
        <p14:creationId xmlns:p14="http://schemas.microsoft.com/office/powerpoint/2010/main" val="333220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759-73C2-49AB-88C6-4A9A65E21C5E}"/>
              </a:ext>
            </a:extLst>
          </p:cNvPr>
          <p:cNvSpPr>
            <a:spLocks noGrp="1"/>
          </p:cNvSpPr>
          <p:nvPr>
            <p:ph type="ctrTitle"/>
          </p:nvPr>
        </p:nvSpPr>
        <p:spPr/>
        <p:txBody>
          <a:bodyPr/>
          <a:lstStyle/>
          <a:p>
            <a:pPr>
              <a:lnSpc>
                <a:spcPct val="107000"/>
              </a:lnSpc>
              <a:spcAft>
                <a:spcPts val="800"/>
              </a:spcAft>
            </a:pPr>
            <a:r>
              <a:rPr lang="en-GB" sz="2000" b="1" dirty="0">
                <a:solidFill>
                  <a:srgbClr val="11A7F2"/>
                </a:solidFill>
                <a:effectLst/>
                <a:latin typeface="Montserrat" panose="020B0604020202020204" charset="0"/>
                <a:ea typeface="Calibri" panose="020F0502020204030204" pitchFamily="34" charset="0"/>
                <a:cs typeface="Times New Roman" panose="02020603050405020304" pitchFamily="18" charset="0"/>
              </a:rPr>
              <a:t>Why </a:t>
            </a:r>
            <a:r>
              <a:rPr lang="en-GB" sz="2000" dirty="0">
                <a:latin typeface="Montserrat" panose="020B0604020202020204" charset="0"/>
                <a:ea typeface="Calibri" panose="020F0502020204030204" pitchFamily="34" charset="0"/>
                <a:cs typeface="Times New Roman" panose="02020603050405020304" pitchFamily="18" charset="0"/>
              </a:rPr>
              <a:t>did we need an </a:t>
            </a:r>
            <a:r>
              <a:rPr lang="en-GB" sz="2000" b="1" dirty="0">
                <a:solidFill>
                  <a:srgbClr val="11A7F2"/>
                </a:solidFill>
                <a:effectLst/>
                <a:latin typeface="Montserrat" panose="020B0604020202020204" charset="0"/>
                <a:ea typeface="Calibri" panose="020F0502020204030204" pitchFamily="34" charset="0"/>
                <a:cs typeface="Times New Roman" panose="02020603050405020304" pitchFamily="18" charset="0"/>
              </a:rPr>
              <a:t>app?</a:t>
            </a:r>
          </a:p>
        </p:txBody>
      </p:sp>
      <p:sp>
        <p:nvSpPr>
          <p:cNvPr id="10" name="Rectangle 9">
            <a:extLst>
              <a:ext uri="{FF2B5EF4-FFF2-40B4-BE49-F238E27FC236}">
                <a16:creationId xmlns:a16="http://schemas.microsoft.com/office/drawing/2014/main" id="{BEDABB6B-9B6A-42E3-A8D0-F8EE0733EAAA}"/>
              </a:ext>
            </a:extLst>
          </p:cNvPr>
          <p:cNvSpPr/>
          <p:nvPr/>
        </p:nvSpPr>
        <p:spPr>
          <a:xfrm>
            <a:off x="7524328" y="4680464"/>
            <a:ext cx="1224136" cy="267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D36AE79-EEE5-456E-AF77-095916D8176D}"/>
              </a:ext>
            </a:extLst>
          </p:cNvPr>
          <p:cNvPicPr>
            <a:picLocks noChangeAspect="1"/>
          </p:cNvPicPr>
          <p:nvPr/>
        </p:nvPicPr>
        <p:blipFill rotWithShape="1">
          <a:blip r:embed="rId3"/>
          <a:srcRect b="57184"/>
          <a:stretch/>
        </p:blipFill>
        <p:spPr>
          <a:xfrm>
            <a:off x="8117378" y="4876006"/>
            <a:ext cx="776215" cy="14401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29E4B7-94FC-408D-8F88-222420A5A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206"/>
          <a:stretch/>
        </p:blipFill>
        <p:spPr>
          <a:xfrm>
            <a:off x="6402494" y="4803998"/>
            <a:ext cx="878661" cy="229622"/>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9D3841-D838-444E-B5FC-23C809EEE7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3" r="39698" b="25000"/>
          <a:stretch/>
        </p:blipFill>
        <p:spPr>
          <a:xfrm>
            <a:off x="7362213" y="4790399"/>
            <a:ext cx="738179" cy="22962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0AD5778-C137-4373-A7D3-13FC1D5CE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89" b="5611"/>
          <a:stretch/>
        </p:blipFill>
        <p:spPr>
          <a:xfrm>
            <a:off x="7109628" y="99870"/>
            <a:ext cx="1869917" cy="542767"/>
          </a:xfrm>
          <a:prstGeom prst="rect">
            <a:avLst/>
          </a:prstGeom>
        </p:spPr>
      </p:pic>
      <p:graphicFrame>
        <p:nvGraphicFramePr>
          <p:cNvPr id="16" name="Table 15">
            <a:extLst>
              <a:ext uri="{FF2B5EF4-FFF2-40B4-BE49-F238E27FC236}">
                <a16:creationId xmlns:a16="http://schemas.microsoft.com/office/drawing/2014/main" id="{EEBE0820-B8D7-4190-858A-76818D4D53A3}"/>
              </a:ext>
            </a:extLst>
          </p:cNvPr>
          <p:cNvGraphicFramePr>
            <a:graphicFrameLocks noGrp="1"/>
          </p:cNvGraphicFramePr>
          <p:nvPr>
            <p:extLst>
              <p:ext uri="{D42A27DB-BD31-4B8C-83A1-F6EECF244321}">
                <p14:modId xmlns:p14="http://schemas.microsoft.com/office/powerpoint/2010/main" val="797989407"/>
              </p:ext>
            </p:extLst>
          </p:nvPr>
        </p:nvGraphicFramePr>
        <p:xfrm>
          <a:off x="1035367" y="1044462"/>
          <a:ext cx="6776993" cy="1249680"/>
        </p:xfrm>
        <a:graphic>
          <a:graphicData uri="http://schemas.openxmlformats.org/drawingml/2006/table">
            <a:tbl>
              <a:tblPr firstRow="1" firstCol="1" bandRow="1"/>
              <a:tblGrid>
                <a:gridCol w="2592288">
                  <a:extLst>
                    <a:ext uri="{9D8B030D-6E8A-4147-A177-3AD203B41FA5}">
                      <a16:colId xmlns:a16="http://schemas.microsoft.com/office/drawing/2014/main" val="1048195026"/>
                    </a:ext>
                  </a:extLst>
                </a:gridCol>
                <a:gridCol w="4184705">
                  <a:extLst>
                    <a:ext uri="{9D8B030D-6E8A-4147-A177-3AD203B41FA5}">
                      <a16:colId xmlns:a16="http://schemas.microsoft.com/office/drawing/2014/main" val="4210853712"/>
                    </a:ext>
                  </a:extLst>
                </a:gridCol>
              </a:tblGrid>
              <a:tr h="0">
                <a:tc>
                  <a:txBody>
                    <a:bodyPr/>
                    <a:lstStyle/>
                    <a:p>
                      <a:pPr algn="ctr">
                        <a:lnSpc>
                          <a:spcPct val="100000"/>
                        </a:lnSpc>
                        <a:spcAft>
                          <a:spcPts val="0"/>
                        </a:spcAft>
                      </a:pPr>
                      <a:r>
                        <a:rPr lang="en-US" sz="1200" b="1" i="1"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rPr>
                        <a:t>“I am desperate for an app that will support my family. Could I be involved in supporting you with the        </a:t>
                      </a:r>
                    </a:p>
                    <a:p>
                      <a:pPr algn="ctr">
                        <a:lnSpc>
                          <a:spcPct val="100000"/>
                        </a:lnSpc>
                        <a:spcAft>
                          <a:spcPts val="0"/>
                        </a:spcAft>
                      </a:pPr>
                      <a:r>
                        <a:rPr lang="en-US" sz="1200" b="1" i="1"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rPr>
                        <a:t>          development?” </a:t>
                      </a:r>
                      <a:r>
                        <a:rPr lang="en-US" sz="1050" b="1" i="1"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0000"/>
                        </a:lnSpc>
                        <a:spcAft>
                          <a:spcPts val="0"/>
                        </a:spcAft>
                      </a:pPr>
                      <a:r>
                        <a:rPr lang="en-US" sz="1000" dirty="0">
                          <a:solidFill>
                            <a:srgbClr val="565656"/>
                          </a:solidFill>
                          <a:effectLst/>
                          <a:latin typeface="Calibri" panose="020F0502020204030204" pitchFamily="34" charset="0"/>
                          <a:ea typeface="Calibri" panose="020F0502020204030204" pitchFamily="34" charset="0"/>
                          <a:cs typeface="Times New Roman" panose="02020603050405020304" pitchFamily="18" charset="0"/>
                        </a:rPr>
                        <a:t>Parent user</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0000"/>
                        </a:lnSpc>
                        <a:spcAft>
                          <a:spcPts val="0"/>
                        </a:spcAft>
                      </a:pPr>
                      <a:r>
                        <a:rPr lang="en-US" sz="2400" b="0" dirty="0">
                          <a:solidFill>
                            <a:srgbClr val="D77C03"/>
                          </a:solidFill>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228600" algn="ctr">
                        <a:lnSpc>
                          <a:spcPct val="100000"/>
                        </a:lnSpc>
                        <a:spcAft>
                          <a:spcPts val="0"/>
                        </a:spcAft>
                      </a:pPr>
                      <a:r>
                        <a:rPr lang="en-US" sz="1200" b="1" i="1"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rPr>
                        <a:t>        “As a parent, and a Paediatric Nurse working in </a:t>
                      </a:r>
                      <a:endParaRPr lang="en-GB" sz="1200"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ctr">
                        <a:lnSpc>
                          <a:spcPct val="100000"/>
                        </a:lnSpc>
                        <a:spcAft>
                          <a:spcPts val="0"/>
                        </a:spcAft>
                      </a:pPr>
                      <a:r>
                        <a:rPr lang="en-US" sz="1200" b="1" i="1"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rPr>
                        <a:t>       the community, I use the Meds for Children website </a:t>
                      </a:r>
                      <a:endParaRPr lang="en-GB" sz="1200"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ctr">
                        <a:lnSpc>
                          <a:spcPct val="100000"/>
                        </a:lnSpc>
                        <a:spcAft>
                          <a:spcPts val="0"/>
                        </a:spcAft>
                      </a:pPr>
                      <a:r>
                        <a:rPr lang="en-US" sz="1200" b="1" i="1"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rPr>
                        <a:t>     with parents a great deal. Fantastic resource. </a:t>
                      </a:r>
                      <a:endParaRPr lang="en-GB" sz="1200"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ctr">
                        <a:lnSpc>
                          <a:spcPct val="100000"/>
                        </a:lnSpc>
                        <a:spcAft>
                          <a:spcPts val="0"/>
                        </a:spcAft>
                      </a:pPr>
                      <a:r>
                        <a:rPr lang="en-US" sz="1200" b="1" i="1"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rPr>
                        <a:t>      Please make it an app too!”</a:t>
                      </a:r>
                      <a:endParaRPr lang="en-GB" sz="1200" dirty="0">
                        <a:solidFill>
                          <a:srgbClr val="11A7F2"/>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r">
                        <a:lnSpc>
                          <a:spcPct val="100000"/>
                        </a:lnSpc>
                        <a:spcAft>
                          <a:spcPts val="0"/>
                        </a:spcAft>
                      </a:pPr>
                      <a:r>
                        <a:rPr lang="en-US" sz="1000" dirty="0">
                          <a:solidFill>
                            <a:srgbClr val="565656"/>
                          </a:solidFill>
                          <a:effectLst/>
                          <a:latin typeface="Calibri" panose="020F0502020204030204" pitchFamily="34" charset="0"/>
                          <a:ea typeface="Calibri" panose="020F0502020204030204" pitchFamily="34" charset="0"/>
                          <a:cs typeface="Times New Roman" panose="02020603050405020304" pitchFamily="18" charset="0"/>
                        </a:rPr>
                        <a:t>Paediatric Nurse</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34795087"/>
                  </a:ext>
                </a:extLst>
              </a:tr>
            </a:tbl>
          </a:graphicData>
        </a:graphic>
      </p:graphicFrame>
      <p:pic>
        <p:nvPicPr>
          <p:cNvPr id="22" name="Picture 21" descr="A person and person writing on a white board&#10;&#10;Description automatically generated with medium confidence">
            <a:extLst>
              <a:ext uri="{FF2B5EF4-FFF2-40B4-BE49-F238E27FC236}">
                <a16:creationId xmlns:a16="http://schemas.microsoft.com/office/drawing/2014/main" id="{AF24AFB1-C72A-41F0-8072-47B94EA4A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5375" y="2755556"/>
            <a:ext cx="2542806" cy="1695204"/>
          </a:xfrm>
          <a:prstGeom prst="rect">
            <a:avLst/>
          </a:prstGeom>
        </p:spPr>
      </p:pic>
      <p:pic>
        <p:nvPicPr>
          <p:cNvPr id="24" name="Picture 23">
            <a:extLst>
              <a:ext uri="{FF2B5EF4-FFF2-40B4-BE49-F238E27FC236}">
                <a16:creationId xmlns:a16="http://schemas.microsoft.com/office/drawing/2014/main" id="{5BB0EDF8-D4F5-4969-9B03-53F4D528BB4C}"/>
              </a:ext>
            </a:extLst>
          </p:cNvPr>
          <p:cNvPicPr>
            <a:picLocks noChangeAspect="1"/>
          </p:cNvPicPr>
          <p:nvPr/>
        </p:nvPicPr>
        <p:blipFill>
          <a:blip r:embed="rId8"/>
          <a:stretch>
            <a:fillRect/>
          </a:stretch>
        </p:blipFill>
        <p:spPr>
          <a:xfrm>
            <a:off x="523070" y="2701011"/>
            <a:ext cx="1024594" cy="1024594"/>
          </a:xfrm>
          <a:prstGeom prst="rect">
            <a:avLst/>
          </a:prstGeom>
        </p:spPr>
      </p:pic>
      <p:sp>
        <p:nvSpPr>
          <p:cNvPr id="15" name="TextBox 14">
            <a:extLst>
              <a:ext uri="{FF2B5EF4-FFF2-40B4-BE49-F238E27FC236}">
                <a16:creationId xmlns:a16="http://schemas.microsoft.com/office/drawing/2014/main" id="{319633D7-39AC-9E42-74C8-6BE5A47CF2ED}"/>
              </a:ext>
            </a:extLst>
          </p:cNvPr>
          <p:cNvSpPr txBox="1"/>
          <p:nvPr/>
        </p:nvSpPr>
        <p:spPr>
          <a:xfrm>
            <a:off x="2053367" y="2766944"/>
            <a:ext cx="4030801" cy="1569660"/>
          </a:xfrm>
          <a:prstGeom prst="rect">
            <a:avLst/>
          </a:prstGeom>
          <a:noFill/>
        </p:spPr>
        <p:txBody>
          <a:bodyPr wrap="square" lIns="91440" tIns="45720" rIns="91440" bIns="45720" anchor="t">
            <a:spAutoFit/>
          </a:bodyPr>
          <a:lstStyle/>
          <a:p>
            <a:r>
              <a:rPr lang="en-GB" sz="1200" dirty="0">
                <a:solidFill>
                  <a:srgbClr val="21275B"/>
                </a:solidFill>
                <a:latin typeface="+mj-lt"/>
              </a:rPr>
              <a:t>The app development has been funded entirely by external grants:</a:t>
            </a:r>
          </a:p>
          <a:p>
            <a:endParaRPr lang="en-GB" sz="1200" dirty="0">
              <a:solidFill>
                <a:srgbClr val="21275B"/>
              </a:solidFill>
              <a:latin typeface="+mj-lt"/>
            </a:endParaRPr>
          </a:p>
          <a:p>
            <a:pPr marL="628650" lvl="1" indent="-171450">
              <a:buFont typeface="Arial" panose="020B0604020202020204" pitchFamily="34" charset="0"/>
              <a:buChar char="•"/>
            </a:pPr>
            <a:r>
              <a:rPr lang="en-GB" sz="1200" dirty="0">
                <a:solidFill>
                  <a:srgbClr val="21275B"/>
                </a:solidFill>
                <a:latin typeface="+mj-lt"/>
              </a:rPr>
              <a:t>£48,000 from Comic Relief for Phase 1 </a:t>
            </a:r>
            <a:endParaRPr lang="en-GB" sz="1200" dirty="0">
              <a:solidFill>
                <a:srgbClr val="21275B"/>
              </a:solidFill>
              <a:latin typeface="+mj-lt"/>
              <a:cs typeface="Calibri"/>
            </a:endParaRPr>
          </a:p>
          <a:p>
            <a:pPr lvl="1"/>
            <a:r>
              <a:rPr lang="en-GB" sz="1200" dirty="0">
                <a:solidFill>
                  <a:srgbClr val="21275B"/>
                </a:solidFill>
                <a:latin typeface="+mj-lt"/>
              </a:rPr>
              <a:t>	(July 2018 – March 2019)</a:t>
            </a:r>
          </a:p>
          <a:p>
            <a:pPr lvl="1"/>
            <a:endParaRPr lang="en-GB" sz="1200" dirty="0">
              <a:solidFill>
                <a:srgbClr val="21275B"/>
              </a:solidFill>
              <a:latin typeface="+mj-lt"/>
            </a:endParaRPr>
          </a:p>
          <a:p>
            <a:pPr marL="628650" lvl="1" indent="-171450">
              <a:buFont typeface="Arial" panose="020B0604020202020204" pitchFamily="34" charset="0"/>
              <a:buChar char="•"/>
            </a:pPr>
            <a:r>
              <a:rPr lang="en-GB" sz="1200" dirty="0">
                <a:solidFill>
                  <a:srgbClr val="21275B"/>
                </a:solidFill>
                <a:latin typeface="+mj-lt"/>
              </a:rPr>
              <a:t>£106,000 from Fidelity for Phase 2</a:t>
            </a:r>
            <a:endParaRPr lang="en-GB" sz="1200" dirty="0">
              <a:solidFill>
                <a:srgbClr val="21275B"/>
              </a:solidFill>
              <a:latin typeface="+mj-lt"/>
              <a:cs typeface="Calibri"/>
            </a:endParaRPr>
          </a:p>
          <a:p>
            <a:pPr lvl="2"/>
            <a:r>
              <a:rPr lang="en-GB" sz="1200" dirty="0">
                <a:solidFill>
                  <a:srgbClr val="21275B"/>
                </a:solidFill>
                <a:latin typeface="+mj-lt"/>
              </a:rPr>
              <a:t>(October 2019 – now)</a:t>
            </a:r>
            <a:endParaRPr lang="en-GB" sz="1200" dirty="0">
              <a:solidFill>
                <a:srgbClr val="21275B"/>
              </a:solidFill>
              <a:latin typeface="+mj-lt"/>
              <a:cs typeface="Calibri"/>
            </a:endParaRPr>
          </a:p>
        </p:txBody>
      </p:sp>
      <p:pic>
        <p:nvPicPr>
          <p:cNvPr id="5" name="Picture 4" descr="Logo&#10;&#10;Description automatically generated">
            <a:extLst>
              <a:ext uri="{FF2B5EF4-FFF2-40B4-BE49-F238E27FC236}">
                <a16:creationId xmlns:a16="http://schemas.microsoft.com/office/drawing/2014/main" id="{138A2E24-1A7C-710B-AEFE-EA6DFC33F1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544" y="3969195"/>
            <a:ext cx="1656671" cy="504735"/>
          </a:xfrm>
          <a:prstGeom prst="rect">
            <a:avLst/>
          </a:prstGeom>
        </p:spPr>
      </p:pic>
    </p:spTree>
    <p:extLst>
      <p:ext uri="{BB962C8B-B14F-4D97-AF65-F5344CB8AC3E}">
        <p14:creationId xmlns:p14="http://schemas.microsoft.com/office/powerpoint/2010/main" val="4143183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892B6BD4C814D864FE852C6B62926" ma:contentTypeVersion="32" ma:contentTypeDescription="Create a new document." ma:contentTypeScope="" ma:versionID="8156b1bb3564c62c0c928768bbf78ddf">
  <xsd:schema xmlns:xsd="http://www.w3.org/2001/XMLSchema" xmlns:xs="http://www.w3.org/2001/XMLSchema" xmlns:p="http://schemas.microsoft.com/office/2006/metadata/properties" xmlns:ns2="19cfbb22-967d-441b-b2d0-56543b08ad7d" xmlns:ns3="http://schemas.microsoft.com/sharepoint/v3/fields" xmlns:ns4="e7b00261-fff3-41e0-a06e-29be7bbb4b90" targetNamespace="http://schemas.microsoft.com/office/2006/metadata/properties" ma:root="true" ma:fieldsID="9dfd0235534e6e908d96032a58ca0ce4" ns2:_="" ns3:_="" ns4:_="">
    <xsd:import namespace="19cfbb22-967d-441b-b2d0-56543b08ad7d"/>
    <xsd:import namespace="http://schemas.microsoft.com/sharepoint/v3/fields"/>
    <xsd:import namespace="e7b00261-fff3-41e0-a06e-29be7bbb4b90"/>
    <xsd:element name="properties">
      <xsd:complexType>
        <xsd:sequence>
          <xsd:element name="documentManagement">
            <xsd:complexType>
              <xsd:all>
                <xsd:element ref="ns2:nf553947567e4e08a7a428dd067c6ddf" minOccurs="0"/>
                <xsd:element ref="ns2:TaxCatchAll" minOccurs="0"/>
                <xsd:element ref="ns2:pbf2f93df8dd4eb080efdd315b87a374" minOccurs="0"/>
                <xsd:element ref="ns2:mc9a21fcd6b24904b2be8748004271cc" minOccurs="0"/>
                <xsd:element ref="ns2:fdb3048ee4f64c2ab103fa5c08134177" minOccurs="0"/>
                <xsd:element ref="ns2:i17683cc25004393bf5e7a85079a67d2" minOccurs="0"/>
                <xsd:element ref="ns2:Project_x002f__x0020_contract_x0020_end_x0020_date" minOccurs="0"/>
                <xsd:element ref="ns2:n63e5b34d79144c59fc93a19d30f3a0b" minOccurs="0"/>
                <xsd:element ref="ns3:_Source"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lcf76f155ced4ddcb4097134ff3c332f" minOccurs="0"/>
                <xsd:element ref="ns2:SharedWithUsers" minOccurs="0"/>
                <xsd:element ref="ns2:SharedWithDetails" minOccurs="0"/>
                <xsd:element ref="ns4:MediaServiceObjectDetectorVersion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bb22-967d-441b-b2d0-56543b08ad7d" elementFormDefault="qualified">
    <xsd:import namespace="http://schemas.microsoft.com/office/2006/documentManagement/types"/>
    <xsd:import namespace="http://schemas.microsoft.com/office/infopath/2007/PartnerControls"/>
    <xsd:element name="nf553947567e4e08a7a428dd067c6ddf" ma:index="9" nillable="true" ma:taxonomy="true" ma:internalName="nf553947567e4e08a7a428dd067c6ddf" ma:taxonomyFieldName="Business_x0020_Activity" ma:displayName="Business Activity" ma:default="" ma:fieldId="{7f553947-567e-4e08-a7a4-28dd067c6ddf}" ma:sspId="72c748ba-2422-442a-8da0-8c3a11393106" ma:termSetId="281f97d3-173f-40b8-9fc1-2bb96af60e0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84e03c9-4683-4d6d-9e6e-c6fa35f1947e}" ma:internalName="TaxCatchAll" ma:showField="CatchAllData" ma:web="19cfbb22-967d-441b-b2d0-56543b08ad7d">
      <xsd:complexType>
        <xsd:complexContent>
          <xsd:extension base="dms:MultiChoiceLookup">
            <xsd:sequence>
              <xsd:element name="Value" type="dms:Lookup" maxOccurs="unbounded" minOccurs="0" nillable="true"/>
            </xsd:sequence>
          </xsd:extension>
        </xsd:complexContent>
      </xsd:complexType>
    </xsd:element>
    <xsd:element name="pbf2f93df8dd4eb080efdd315b87a374" ma:index="12" nillable="true" ma:taxonomy="true" ma:internalName="pbf2f93df8dd4eb080efdd315b87a374" ma:taxonomyFieldName="Business_x0020_Function" ma:displayName="Business Function" ma:default="2;#Quality Improvement|f929b268-8fc1-4432-9c8d-4653c804bdfc" ma:fieldId="{9bf2f93d-f8dd-4eb0-80ef-dd315b87a374}" ma:sspId="72c748ba-2422-442a-8da0-8c3a11393106" ma:termSetId="1a054ad0-931e-4bb0-a70b-dc33d2e19bcb" ma:anchorId="c788aced-109f-432d-9368-116094370ebc" ma:open="false" ma:isKeyword="false">
      <xsd:complexType>
        <xsd:sequence>
          <xsd:element ref="pc:Terms" minOccurs="0" maxOccurs="1"/>
        </xsd:sequence>
      </xsd:complexType>
    </xsd:element>
    <xsd:element name="mc9a21fcd6b24904b2be8748004271cc" ma:index="14" nillable="true" ma:taxonomy="true" ma:internalName="mc9a21fcd6b24904b2be8748004271cc" ma:taxonomyFieldName="Division" ma:displayName="Division" ma:default="1;#Research ＆ Quality Improvement|40ffecb9-eb64-4eb4-bbcd-9ff92017558e" ma:fieldId="{6c9a21fc-d6b2-4904-b2be-8748004271cc}" ma:sspId="72c748ba-2422-442a-8da0-8c3a11393106" ma:termSetId="854525bc-11e5-4801-9a2e-02bd235a7eec" ma:anchorId="00000000-0000-0000-0000-000000000000" ma:open="false" ma:isKeyword="false">
      <xsd:complexType>
        <xsd:sequence>
          <xsd:element ref="pc:Terms" minOccurs="0" maxOccurs="1"/>
        </xsd:sequence>
      </xsd:complexType>
    </xsd:element>
    <xsd:element name="fdb3048ee4f64c2ab103fa5c08134177" ma:index="16" nillable="true" ma:taxonomy="true" ma:internalName="fdb3048ee4f64c2ab103fa5c08134177" ma:taxonomyFieldName="Document_x0020_status" ma:displayName="Document status" ma:default="" ma:fieldId="{fdb3048e-e4f6-4c2a-b103-fa5c08134177}" ma:sspId="72c748ba-2422-442a-8da0-8c3a11393106" ma:termSetId="81537ae4-bb63-4a0b-b036-a59c8bb24956" ma:anchorId="00000000-0000-0000-0000-000000000000" ma:open="false" ma:isKeyword="false">
      <xsd:complexType>
        <xsd:sequence>
          <xsd:element ref="pc:Terms" minOccurs="0" maxOccurs="1"/>
        </xsd:sequence>
      </xsd:complexType>
    </xsd:element>
    <xsd:element name="i17683cc25004393bf5e7a85079a67d2" ma:index="18" nillable="true" ma:taxonomy="true" ma:internalName="i17683cc25004393bf5e7a85079a67d2" ma:taxonomyFieldName="Information_x0020_type" ma:displayName="Information type" ma:default="" ma:fieldId="{217683cc-2500-4393-bf5e-7a85079a67d2}" ma:sspId="72c748ba-2422-442a-8da0-8c3a11393106" ma:termSetId="7c5dc89c-5a38-404b-b798-27b2a4c32a36" ma:anchorId="00000000-0000-0000-0000-000000000000" ma:open="false" ma:isKeyword="false">
      <xsd:complexType>
        <xsd:sequence>
          <xsd:element ref="pc:Terms" minOccurs="0" maxOccurs="1"/>
        </xsd:sequence>
      </xsd:complexType>
    </xsd:element>
    <xsd:element name="Project_x002f__x0020_contract_x0020_end_x0020_date" ma:index="19" nillable="true" ma:displayName="Project/ contract end date" ma:format="DateOnly" ma:internalName="Project_x002F__x0020_contract_x0020_end_x0020_date">
      <xsd:simpleType>
        <xsd:restriction base="dms:DateTime"/>
      </xsd:simpleType>
    </xsd:element>
    <xsd:element name="n63e5b34d79144c59fc93a19d30f3a0b" ma:index="21" nillable="true" ma:taxonomy="true" ma:internalName="n63e5b34d79144c59fc93a19d30f3a0b" ma:taxonomyFieldName="Project_x002F__x0020_contract_x0020_status" ma:displayName="Project/ contract status" ma:default="" ma:fieldId="{763e5b34-d791-44c5-9fc9-3a19d30f3a0b}" ma:sspId="72c748ba-2422-442a-8da0-8c3a11393106" ma:termSetId="6fb53340-93dd-45ae-88d8-d63e0eb70bfd" ma:anchorId="00000000-0000-0000-0000-000000000000" ma:open="false" ma:isKeyword="false">
      <xsd:complexType>
        <xsd:sequence>
          <xsd:element ref="pc:Terms" minOccurs="0" maxOccurs="1"/>
        </xsd:sequence>
      </xsd:complexType>
    </xsd:element>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ource" ma:index="22" nillable="true" ma:displayName="Source filepath" ma:description="References to resources from which this resource was derived. This is the filepath that was lifted from the Q Drive" ma:internalName="_Sour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b00261-fff3-41e0-a06e-29be7bbb4b90"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lcf76f155ced4ddcb4097134ff3c332f" ma:index="34" nillable="true" ma:taxonomy="true" ma:internalName="lcf76f155ced4ddcb4097134ff3c332f" ma:taxonomyFieldName="MediaServiceImageTags" ma:displayName="Image Tags" ma:readOnly="false" ma:fieldId="{5cf76f15-5ced-4ddc-b409-7134ff3c332f}" ma:taxonomyMulti="true" ma:sspId="72c748ba-2422-442a-8da0-8c3a113931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element name="MediaServiceLocation" ma:index="39"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9cfbb22-967d-441b-b2d0-56543b08ad7d">
      <Value>2</Value>
      <Value>1</Value>
    </TaxCatchAll>
    <SharedWithUsers xmlns="19cfbb22-967d-441b-b2d0-56543b08ad7d">
      <UserInfo>
        <DisplayName>Emily Arkell</DisplayName>
        <AccountId>163</AccountId>
        <AccountType/>
      </UserInfo>
      <UserInfo>
        <DisplayName>Anna Rossiter</DisplayName>
        <AccountId>17</AccountId>
        <AccountType/>
      </UserInfo>
      <UserInfo>
        <DisplayName>Joanne Shaw</DisplayName>
        <AccountId>1102</AccountId>
        <AccountType/>
      </UserInfo>
    </SharedWithUsers>
    <lcf76f155ced4ddcb4097134ff3c332f xmlns="e7b00261-fff3-41e0-a06e-29be7bbb4b90">
      <Terms xmlns="http://schemas.microsoft.com/office/infopath/2007/PartnerControls"/>
    </lcf76f155ced4ddcb4097134ff3c332f>
    <i17683cc25004393bf5e7a85079a67d2 xmlns="19cfbb22-967d-441b-b2d0-56543b08ad7d">
      <Terms xmlns="http://schemas.microsoft.com/office/infopath/2007/PartnerControls"/>
    </i17683cc25004393bf5e7a85079a67d2>
    <_Source xmlns="http://schemas.microsoft.com/sharepoint/v3/fields" xsi:nil="true"/>
    <pbf2f93df8dd4eb080efdd315b87a374 xmlns="19cfbb22-967d-441b-b2d0-56543b08ad7d">
      <Terms xmlns="http://schemas.microsoft.com/office/infopath/2007/PartnerControls">
        <TermInfo xmlns="http://schemas.microsoft.com/office/infopath/2007/PartnerControls">
          <TermName xmlns="http://schemas.microsoft.com/office/infopath/2007/PartnerControls">Quality Improvement</TermName>
          <TermId xmlns="http://schemas.microsoft.com/office/infopath/2007/PartnerControls">f929b268-8fc1-4432-9c8d-4653c804bdfc</TermId>
        </TermInfo>
      </Terms>
    </pbf2f93df8dd4eb080efdd315b87a374>
    <nf553947567e4e08a7a428dd067c6ddf xmlns="19cfbb22-967d-441b-b2d0-56543b08ad7d">
      <Terms xmlns="http://schemas.microsoft.com/office/infopath/2007/PartnerControls"/>
    </nf553947567e4e08a7a428dd067c6ddf>
    <Project_x002f__x0020_contract_x0020_end_x0020_date xmlns="19cfbb22-967d-441b-b2d0-56543b08ad7d" xsi:nil="true"/>
    <mc9a21fcd6b24904b2be8748004271cc xmlns="19cfbb22-967d-441b-b2d0-56543b08ad7d">
      <Terms xmlns="http://schemas.microsoft.com/office/infopath/2007/PartnerControls">
        <TermInfo xmlns="http://schemas.microsoft.com/office/infopath/2007/PartnerControls">
          <TermName xmlns="http://schemas.microsoft.com/office/infopath/2007/PartnerControls">Research ＆ Quality Improvement</TermName>
          <TermId xmlns="http://schemas.microsoft.com/office/infopath/2007/PartnerControls">40ffecb9-eb64-4eb4-bbcd-9ff92017558e</TermId>
        </TermInfo>
      </Terms>
    </mc9a21fcd6b24904b2be8748004271cc>
    <fdb3048ee4f64c2ab103fa5c08134177 xmlns="19cfbb22-967d-441b-b2d0-56543b08ad7d">
      <Terms xmlns="http://schemas.microsoft.com/office/infopath/2007/PartnerControls"/>
    </fdb3048ee4f64c2ab103fa5c08134177>
    <n63e5b34d79144c59fc93a19d30f3a0b xmlns="19cfbb22-967d-441b-b2d0-56543b08ad7d">
      <Terms xmlns="http://schemas.microsoft.com/office/infopath/2007/PartnerControls"/>
    </n63e5b34d79144c59fc93a19d30f3a0b>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873BC8-70B6-4BCA-A52E-BE2DA59B7B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fbb22-967d-441b-b2d0-56543b08ad7d"/>
    <ds:schemaRef ds:uri="http://schemas.microsoft.com/sharepoint/v3/fields"/>
    <ds:schemaRef ds:uri="e7b00261-fff3-41e0-a06e-29be7bbb4b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AC234A-08B7-4BE5-B628-57BD13F8E185}">
  <ds:schemaRefs>
    <ds:schemaRef ds:uri="0f22f251-fdd2-482d-aaa2-7ed9d47ee6cc"/>
    <ds:schemaRef ds:uri="19cfbb22-967d-441b-b2d0-56543b08ad7d"/>
    <ds:schemaRef ds:uri="228fbb07-6722-4e38-b2ac-0f5f4dba070b"/>
    <ds:schemaRef ds:uri="855db3be-09d3-4376-a4c7-0aad8c7c0c27"/>
    <ds:schemaRef ds:uri="964733f7-f599-4f94-ada7-b2624d52f7ba"/>
    <ds:schemaRef ds:uri="db8be977-f678-481f-9bf0-428b44756883"/>
    <ds:schemaRef ds:uri="e7b00261-fff3-41e0-a06e-29be7bbb4b9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EF51282-79DF-4019-B17A-A8F5112C67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807</TotalTime>
  <Words>1864</Words>
  <Application>Microsoft Office PowerPoint</Application>
  <PresentationFormat>On-screen Show (16:9)</PresentationFormat>
  <Paragraphs>328</Paragraphs>
  <Slides>26</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Courier New</vt:lpstr>
      <vt:lpstr>Arial,Sans-Serif</vt:lpstr>
      <vt:lpstr>Poppins</vt:lpstr>
      <vt:lpstr>Montserrat</vt:lpstr>
      <vt:lpstr>Arial</vt:lpstr>
      <vt:lpstr>Calibri</vt:lpstr>
      <vt:lpstr>Tw Cen MT</vt:lpstr>
      <vt:lpstr>Office Theme</vt:lpstr>
      <vt:lpstr> Medicines for Children </vt:lpstr>
      <vt:lpstr>Medicines for Children – a partnership</vt:lpstr>
      <vt:lpstr>Medicines for Children website</vt:lpstr>
      <vt:lpstr>Meet the Medicines for Children project board </vt:lpstr>
      <vt:lpstr>Medicines for Children – Where are our users from?</vt:lpstr>
      <vt:lpstr>Example  medicines  leaflet PDF: Amoxicillin   </vt:lpstr>
      <vt:lpstr>QR code posters for clinics/conditions </vt:lpstr>
      <vt:lpstr>Partnerships in 2025</vt:lpstr>
      <vt:lpstr>Why did we need an app?</vt:lpstr>
      <vt:lpstr>WellChild families’ role in developing the app</vt:lpstr>
      <vt:lpstr>Parent and carer involvement</vt:lpstr>
      <vt:lpstr>Key findings</vt:lpstr>
      <vt:lpstr>Findings</vt:lpstr>
      <vt:lpstr>Solution?</vt:lpstr>
      <vt:lpstr>The medicines management app – setting up profiles</vt:lpstr>
      <vt:lpstr>Ensuring accurate medicine information entry</vt:lpstr>
      <vt:lpstr>Medication list</vt:lpstr>
      <vt:lpstr>Calendar and daily medication schedule</vt:lpstr>
      <vt:lpstr>Scheduling a medicine</vt:lpstr>
      <vt:lpstr>Scheduling medicines onto the daily calendar</vt:lpstr>
      <vt:lpstr>‘Shared care’ with other carers in a child’s network</vt:lpstr>
      <vt:lpstr>Using the daily meds info to create an accurate list &amp; MAR (chart)</vt:lpstr>
      <vt:lpstr>Where is the app now? </vt:lpstr>
      <vt:lpstr>PowerPoint Presentation</vt:lpstr>
      <vt:lpstr>Next steps…</vt:lpstr>
      <vt:lpstr>PowerPoint Presentation</vt:lpstr>
    </vt:vector>
  </TitlesOfParts>
  <Company>RCPCH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RCPCH</dc:title>
  <dc:creator>Jo Ball</dc:creator>
  <cp:lastModifiedBy>Anna Rossiter</cp:lastModifiedBy>
  <cp:revision>6</cp:revision>
  <cp:lastPrinted>2020-02-11T14:31:12Z</cp:lastPrinted>
  <dcterms:created xsi:type="dcterms:W3CDTF">2014-06-02T14:56:21Z</dcterms:created>
  <dcterms:modified xsi:type="dcterms:W3CDTF">2025-05-12T13:05:50Z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ranetTheKnowledgeCat2">
    <vt:lpwstr>19;#Brand and visual identity|857f46fb-aab6-4b34-8176-3b0eaf55340c</vt:lpwstr>
  </property>
  <property fmtid="{D5CDD505-2E9C-101B-9397-08002B2CF9AE}" pid="3" name="RCPCHTeam">
    <vt:lpwstr>21;#Digital ＆ Creative Media|297e871a-6cdd-4d0c-b0f7-4cc656bae721</vt:lpwstr>
  </property>
  <property fmtid="{D5CDD505-2E9C-101B-9397-08002B2CF9AE}" pid="4" name="IntranetKnowledgeDocType">
    <vt:lpwstr>8;#Template|6a453621-24ce-4e23-9981-ae19ae6a58a3</vt:lpwstr>
  </property>
  <property fmtid="{D5CDD505-2E9C-101B-9397-08002B2CF9AE}" pid="5" name="IntranetTheKnowledgeCat1">
    <vt:lpwstr>18;#Communications ＆ Branding|0f3424e8-5137-4674-815d-8c3e73774170</vt:lpwstr>
  </property>
  <property fmtid="{D5CDD505-2E9C-101B-9397-08002B2CF9AE}" pid="6" name="o4c90f2e66e5497ca7b51f9654deb9d10">
    <vt:lpwstr>Policy ＆ External Affairs|9274bcee-b00b-4771-ac5e-8a5295a23f0c</vt:lpwstr>
  </property>
  <property fmtid="{D5CDD505-2E9C-101B-9397-08002B2CF9AE}" pid="7" name="RCPCHDivisions">
    <vt:lpwstr>20;#Policy ＆ External Affairs|1d42394a-20e0-4880-96f6-9416b8344639</vt:lpwstr>
  </property>
  <property fmtid="{D5CDD505-2E9C-101B-9397-08002B2CF9AE}" pid="8" name="RCPCHActivity">
    <vt:lpwstr>24;#Brand ＆ Visual Identity|af8a76d8-9ba9-4444-beff-e71db109050e</vt:lpwstr>
  </property>
  <property fmtid="{D5CDD505-2E9C-101B-9397-08002B2CF9AE}" pid="9" name="RCPCHTeams">
    <vt:lpwstr>25;#Content ＆ Brand|652f4038-13f9-4bdc-9e63-f7242698d6b2</vt:lpwstr>
  </property>
  <property fmtid="{D5CDD505-2E9C-101B-9397-08002B2CF9AE}" pid="10" name="RCPCHFunction">
    <vt:lpwstr>15;#Content ＆ Branding|47e62be3-f98b-47df-921e-afe94a2d7903</vt:lpwstr>
  </property>
  <property fmtid="{D5CDD505-2E9C-101B-9397-08002B2CF9AE}" pid="11" name="PolicyName">
    <vt:lpwstr/>
  </property>
  <property fmtid="{D5CDD505-2E9C-101B-9397-08002B2CF9AE}" pid="12" name="h38bbe37ec5d4dca97b510ced40aa098">
    <vt:lpwstr/>
  </property>
  <property fmtid="{D5CDD505-2E9C-101B-9397-08002B2CF9AE}" pid="13" name="xd_ProgID">
    <vt:lpwstr/>
  </property>
  <property fmtid="{D5CDD505-2E9C-101B-9397-08002B2CF9AE}" pid="14" name="TemplateUrl">
    <vt:lpwstr/>
  </property>
  <property fmtid="{D5CDD505-2E9C-101B-9397-08002B2CF9AE}" pid="15" name="ComplianceAssetId">
    <vt:lpwstr/>
  </property>
  <property fmtid="{D5CDD505-2E9C-101B-9397-08002B2CF9AE}" pid="16" name="b921b14bbca64c5398109d8f48abbeac">
    <vt:lpwstr>Brand and visual identity|857f46fb-aab6-4b34-8176-3b0eaf55340c</vt:lpwstr>
  </property>
  <property fmtid="{D5CDD505-2E9C-101B-9397-08002B2CF9AE}" pid="17" name="n40d67316ccf4b309a4f52186a60cd4b">
    <vt:lpwstr>Brand ＆ Visual Identity|af8a76d8-9ba9-4444-beff-e71db109050e</vt:lpwstr>
  </property>
  <property fmtid="{D5CDD505-2E9C-101B-9397-08002B2CF9AE}" pid="18" name="i94d708609e64a7c978636ed5cccc19d">
    <vt:lpwstr>Content ＆ Brand|652f4038-13f9-4bdc-9e63-f7242698d6b2</vt:lpwstr>
  </property>
  <property fmtid="{D5CDD505-2E9C-101B-9397-08002B2CF9AE}" pid="19" name="h47f12258bf249bb9ac02dfdcdd54a60">
    <vt:lpwstr>Policy ＆ External Affairs|1d42394a-20e0-4880-96f6-9416b8344639</vt:lpwstr>
  </property>
  <property fmtid="{D5CDD505-2E9C-101B-9397-08002B2CF9AE}" pid="20" name="NewStarter">
    <vt:bool>true</vt:bool>
  </property>
  <property fmtid="{D5CDD505-2E9C-101B-9397-08002B2CF9AE}" pid="21" name="o3b7ac5b3db04982999f2478cf1d4921">
    <vt:lpwstr>Communications ＆ Branding|0f3424e8-5137-4674-815d-8c3e73774170</vt:lpwstr>
  </property>
  <property fmtid="{D5CDD505-2E9C-101B-9397-08002B2CF9AE}" pid="22" name="h78fa18441c244828489efb0ff9ce32a">
    <vt:lpwstr>Content ＆ Branding|47e62be3-f98b-47df-921e-afe94a2d7903</vt:lpwstr>
  </property>
  <property fmtid="{D5CDD505-2E9C-101B-9397-08002B2CF9AE}" pid="23" name="n1826549fcd240c1822457f246b1e5d9">
    <vt:lpwstr>Digital ＆ Creative Media|297e871a-6cdd-4d0c-b0f7-4cc656bae721</vt:lpwstr>
  </property>
  <property fmtid="{D5CDD505-2E9C-101B-9397-08002B2CF9AE}" pid="24" name="f8ad7f07dd4b47369d4e6dfca9487d89">
    <vt:lpwstr>Template|6a453621-24ce-4e23-9981-ae19ae6a58a3</vt:lpwstr>
  </property>
  <property fmtid="{D5CDD505-2E9C-101B-9397-08002B2CF9AE}" pid="25" name="xd_Signature">
    <vt:bool>false</vt:bool>
  </property>
  <property fmtid="{D5CDD505-2E9C-101B-9397-08002B2CF9AE}" pid="26" name="Project_x002F__x0020_contract_x0020_status">
    <vt:lpwstr/>
  </property>
  <property fmtid="{D5CDD505-2E9C-101B-9397-08002B2CF9AE}" pid="27" name="Business Activity">
    <vt:lpwstr/>
  </property>
  <property fmtid="{D5CDD505-2E9C-101B-9397-08002B2CF9AE}" pid="28" name="Project/ contract status">
    <vt:lpwstr/>
  </property>
  <property fmtid="{D5CDD505-2E9C-101B-9397-08002B2CF9AE}" pid="29" name="Business_x0020_Activity">
    <vt:lpwstr/>
  </property>
  <property fmtid="{D5CDD505-2E9C-101B-9397-08002B2CF9AE}" pid="30" name="MediaServiceImageTags">
    <vt:lpwstr/>
  </property>
  <property fmtid="{D5CDD505-2E9C-101B-9397-08002B2CF9AE}" pid="31" name="Document_x0020_status">
    <vt:lpwstr/>
  </property>
  <property fmtid="{D5CDD505-2E9C-101B-9397-08002B2CF9AE}" pid="32" name="Information type">
    <vt:lpwstr/>
  </property>
  <property fmtid="{D5CDD505-2E9C-101B-9397-08002B2CF9AE}" pid="33" name="Business Function">
    <vt:lpwstr>2;#Quality Improvement|f929b268-8fc1-4432-9c8d-4653c804bdfc</vt:lpwstr>
  </property>
  <property fmtid="{D5CDD505-2E9C-101B-9397-08002B2CF9AE}" pid="34" name="Division">
    <vt:lpwstr>1;#Research ＆ Quality Improvement|40ffecb9-eb64-4eb4-bbcd-9ff92017558e</vt:lpwstr>
  </property>
  <property fmtid="{D5CDD505-2E9C-101B-9397-08002B2CF9AE}" pid="35" name="Document status">
    <vt:lpwstr/>
  </property>
  <property fmtid="{D5CDD505-2E9C-101B-9397-08002B2CF9AE}" pid="36" name="Information_x0020_type">
    <vt:lpwstr/>
  </property>
  <property fmtid="{D5CDD505-2E9C-101B-9397-08002B2CF9AE}" pid="37" name="Business_x0020_Function">
    <vt:lpwstr>2;#Quality Improvement|f929b268-8fc1-4432-9c8d-4653c804bdfc</vt:lpwstr>
  </property>
  <property fmtid="{D5CDD505-2E9C-101B-9397-08002B2CF9AE}" pid="38" name="ContentTypeId">
    <vt:lpwstr>0x010100F73892B6BD4C814D864FE852C6B62926</vt:lpwstr>
  </property>
</Properties>
</file>